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9" r:id="rId27"/>
    <p:sldId id="306" r:id="rId28"/>
    <p:sldId id="307"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79"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6357" autoAdjust="0"/>
  </p:normalViewPr>
  <p:slideViewPr>
    <p:cSldViewPr snapToGrid="0">
      <p:cViewPr varScale="1">
        <p:scale>
          <a:sx n="155" d="100"/>
          <a:sy n="155" d="100"/>
        </p:scale>
        <p:origin x="150" y="330"/>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05/12/2024</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05/12/2024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4382820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val="0"/>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60.jpeg"/><Relationship Id="rId13" Type="http://schemas.microsoft.com/office/2007/relationships/hdphoto" Target="../media/hdphoto7.wdp"/><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5" Type="http://schemas.microsoft.com/office/2007/relationships/hdphoto" Target="../media/hdphoto8.wdp"/><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14.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9.jpeg"/><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jpeg"/><Relationship Id="rId18" Type="http://schemas.openxmlformats.org/officeDocument/2006/relationships/image" Target="../media/image36.png"/><Relationship Id="rId26" Type="http://schemas.openxmlformats.org/officeDocument/2006/relationships/image" Target="../media/image103.jpeg"/><Relationship Id="rId3" Type="http://schemas.openxmlformats.org/officeDocument/2006/relationships/image" Target="../media/image85.png"/><Relationship Id="rId21" Type="http://schemas.microsoft.com/office/2007/relationships/hdphoto" Target="../media/hdphoto12.wdp"/><Relationship Id="rId7" Type="http://schemas.openxmlformats.org/officeDocument/2006/relationships/image" Target="../media/image88.jpe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16.xml"/><Relationship Id="rId16" Type="http://schemas.openxmlformats.org/officeDocument/2006/relationships/image" Target="../media/image96.jpeg"/><Relationship Id="rId20"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101.jpeg"/><Relationship Id="rId5" Type="http://schemas.microsoft.com/office/2007/relationships/hdphoto" Target="../media/hdphoto10.wdp"/><Relationship Id="rId15" Type="http://schemas.openxmlformats.org/officeDocument/2006/relationships/image" Target="../media/image95.png"/><Relationship Id="rId23" Type="http://schemas.microsoft.com/office/2007/relationships/hdphoto" Target="../media/hdphoto13.wdp"/><Relationship Id="rId28" Type="http://schemas.openxmlformats.org/officeDocument/2006/relationships/image" Target="../media/image105.png"/><Relationship Id="rId10" Type="http://schemas.openxmlformats.org/officeDocument/2006/relationships/image" Target="../media/image90.png"/><Relationship Id="rId19" Type="http://schemas.openxmlformats.org/officeDocument/2006/relationships/image" Target="../media/image98.png"/><Relationship Id="rId4" Type="http://schemas.openxmlformats.org/officeDocument/2006/relationships/image" Target="../media/image86.png"/><Relationship Id="rId9" Type="http://schemas.microsoft.com/office/2007/relationships/hdphoto" Target="../media/hdphoto11.wdp"/><Relationship Id="rId14" Type="http://schemas.openxmlformats.org/officeDocument/2006/relationships/image" Target="../media/image94.png"/><Relationship Id="rId22" Type="http://schemas.openxmlformats.org/officeDocument/2006/relationships/image" Target="../media/image100.png"/><Relationship Id="rId27" Type="http://schemas.openxmlformats.org/officeDocument/2006/relationships/image" Target="../media/image104.jpe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e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jpeg"/><Relationship Id="rId17" Type="http://schemas.openxmlformats.org/officeDocument/2006/relationships/image" Target="../media/image120.jpeg"/><Relationship Id="rId2" Type="http://schemas.openxmlformats.org/officeDocument/2006/relationships/notesSlide" Target="../notesSlides/notesSlide17.xml"/><Relationship Id="rId16" Type="http://schemas.openxmlformats.org/officeDocument/2006/relationships/image" Target="../media/image119.jpe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jpeg"/><Relationship Id="rId5" Type="http://schemas.openxmlformats.org/officeDocument/2006/relationships/image" Target="../media/image108.png"/><Relationship Id="rId15" Type="http://schemas.openxmlformats.org/officeDocument/2006/relationships/image" Target="../media/image118.jpeg"/><Relationship Id="rId10" Type="http://schemas.openxmlformats.org/officeDocument/2006/relationships/image" Target="../media/image113.jpe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2.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1.png"/><Relationship Id="rId18" Type="http://schemas.microsoft.com/office/2007/relationships/hdphoto" Target="../media/hdphoto15.wdp"/><Relationship Id="rId3" Type="http://schemas.openxmlformats.org/officeDocument/2006/relationships/image" Target="../media/image121.jpeg"/><Relationship Id="rId12" Type="http://schemas.openxmlformats.org/officeDocument/2006/relationships/image" Target="../media/image1060.png"/><Relationship Id="rId17" Type="http://schemas.openxmlformats.org/officeDocument/2006/relationships/image" Target="../media/image126.png"/><Relationship Id="rId2" Type="http://schemas.openxmlformats.org/officeDocument/2006/relationships/notesSlide" Target="../notesSlides/notesSlide20.xml"/><Relationship Id="rId16" Type="http://schemas.openxmlformats.org/officeDocument/2006/relationships/image" Target="../media/image125.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0.png"/><Relationship Id="rId5" Type="http://schemas.openxmlformats.org/officeDocument/2006/relationships/image" Target="../media/image123.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22.jpeg"/><Relationship Id="rId9" Type="http://schemas.openxmlformats.org/officeDocument/2006/relationships/image" Target="../media/image103.png"/><Relationship Id="rId1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28.jpe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23.png"/><Relationship Id="rId7" Type="http://schemas.openxmlformats.org/officeDocument/2006/relationships/image" Target="../media/image103.png"/><Relationship Id="rId12" Type="http://schemas.openxmlformats.org/officeDocument/2006/relationships/image" Target="../media/image124.png"/><Relationship Id="rId17" Type="http://schemas.openxmlformats.org/officeDocument/2006/relationships/image" Target="../media/image127.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26.png"/><Relationship Id="rId10" Type="http://schemas.openxmlformats.org/officeDocument/2006/relationships/image" Target="../media/image1060.png"/><Relationship Id="rId19" Type="http://schemas.openxmlformats.org/officeDocument/2006/relationships/image" Target="../media/image129.png"/><Relationship Id="rId9" Type="http://schemas.openxmlformats.org/officeDocument/2006/relationships/image" Target="../media/image1050.png"/><Relationship Id="rId14" Type="http://schemas.openxmlformats.org/officeDocument/2006/relationships/image" Target="../media/image125.jpeg"/></Relationships>
</file>

<file path=ppt/slides/_rels/slide23.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27.png"/><Relationship Id="rId4" Type="http://schemas.openxmlformats.org/officeDocument/2006/relationships/image" Target="../media/image131.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3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4.xml"/><Relationship Id="rId16"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060.png"/><Relationship Id="rId5" Type="http://schemas.openxmlformats.org/officeDocument/2006/relationships/image" Target="../media/image127.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microsoft.com/office/2007/relationships/hdphoto" Target="../media/hdphoto16.wdp"/><Relationship Id="rId9" Type="http://schemas.openxmlformats.org/officeDocument/2006/relationships/image" Target="../media/image104.png"/><Relationship Id="rId14" Type="http://schemas.microsoft.com/office/2007/relationships/hdphoto" Target="../media/hdphoto14.wdp"/></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image" Target="../media/image132.png"/></Relationships>
</file>

<file path=ppt/slides/_rels/slide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eg"/></Relationships>
</file>

<file path=ppt/slides/_rels/slide2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40.jpeg"/><Relationship Id="rId4" Type="http://schemas.openxmlformats.org/officeDocument/2006/relationships/image" Target="../media/image139.jpeg"/></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microsoft.com/office/2007/relationships/hdphoto" Target="../media/hdphoto17.wdp"/><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0.jpeg"/><Relationship Id="rId4" Type="http://schemas.openxmlformats.org/officeDocument/2006/relationships/image" Target="../media/image139.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0.png"/><Relationship Id="rId18" Type="http://schemas.openxmlformats.org/officeDocument/2006/relationships/image" Target="../media/image125.jpeg"/><Relationship Id="rId26" Type="http://schemas.openxmlformats.org/officeDocument/2006/relationships/image" Target="../media/image131.png"/><Relationship Id="rId3" Type="http://schemas.openxmlformats.org/officeDocument/2006/relationships/image" Target="../media/image127.png"/><Relationship Id="rId21" Type="http://schemas.openxmlformats.org/officeDocument/2006/relationships/image" Target="../media/image1260.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0.png"/><Relationship Id="rId2" Type="http://schemas.openxmlformats.org/officeDocument/2006/relationships/notesSlide" Target="../notesSlides/notesSlide31.xml"/><Relationship Id="rId16" Type="http://schemas.openxmlformats.org/officeDocument/2006/relationships/image" Target="../media/image147.png"/><Relationship Id="rId20" Type="http://schemas.microsoft.com/office/2007/relationships/hdphoto" Target="../media/hdphoto15.wdp"/><Relationship Id="rId29" Type="http://schemas.openxmlformats.org/officeDocument/2006/relationships/image" Target="../media/image1340.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0.png"/><Relationship Id="rId5" Type="http://schemas.openxmlformats.org/officeDocument/2006/relationships/image" Target="../media/image133.jpeg"/><Relationship Id="rId15" Type="http://schemas.openxmlformats.org/officeDocument/2006/relationships/image" Target="../media/image1070.png"/><Relationship Id="rId23" Type="http://schemas.openxmlformats.org/officeDocument/2006/relationships/image" Target="../media/image151.png"/><Relationship Id="rId28" Type="http://schemas.openxmlformats.org/officeDocument/2006/relationships/image" Target="../media/image1330.png"/><Relationship Id="rId10" Type="http://schemas.openxmlformats.org/officeDocument/2006/relationships/image" Target="../media/image1020.png"/><Relationship Id="rId19" Type="http://schemas.openxmlformats.org/officeDocument/2006/relationships/image" Target="../media/image126.png"/><Relationship Id="rId31"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23.png"/><Relationship Id="rId14" Type="http://schemas.openxmlformats.org/officeDocument/2006/relationships/image" Target="../media/image147.png"/><Relationship Id="rId22" Type="http://schemas.openxmlformats.org/officeDocument/2006/relationships/image" Target="../media/image1270.png"/><Relationship Id="rId27" Type="http://schemas.openxmlformats.org/officeDocument/2006/relationships/image" Target="../media/image1320.png"/><Relationship Id="rId30" Type="http://schemas.openxmlformats.org/officeDocument/2006/relationships/image" Target="../media/image1350.png"/></Relationships>
</file>

<file path=ppt/slides/_rels/slide32.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27.png"/><Relationship Id="rId7"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0.png"/><Relationship Id="rId5" Type="http://schemas.openxmlformats.org/officeDocument/2006/relationships/image" Target="../media/image133.jpeg"/><Relationship Id="rId10" Type="http://schemas.openxmlformats.org/officeDocument/2006/relationships/image" Target="../media/image150.jpeg"/><Relationship Id="rId4" Type="http://schemas.openxmlformats.org/officeDocument/2006/relationships/image" Target="../media/image132.png"/><Relationship Id="rId9" Type="http://schemas.openxmlformats.org/officeDocument/2006/relationships/image" Target="../media/image149.png"/></Relationships>
</file>

<file path=ppt/slides/_rels/slide33.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24.png"/><Relationship Id="rId18" Type="http://schemas.openxmlformats.org/officeDocument/2006/relationships/image" Target="../media/image1260.png"/><Relationship Id="rId3" Type="http://schemas.openxmlformats.org/officeDocument/2006/relationships/image" Target="../media/image123.png"/><Relationship Id="rId21" Type="http://schemas.openxmlformats.org/officeDocument/2006/relationships/image" Target="../media/image1440.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33.jpeg"/><Relationship Id="rId2" Type="http://schemas.openxmlformats.org/officeDocument/2006/relationships/notesSlide" Target="../notesSlides/notesSlide33.xml"/><Relationship Id="rId16" Type="http://schemas.openxmlformats.org/officeDocument/2006/relationships/image" Target="../media/image126.png"/><Relationship Id="rId20" Type="http://schemas.openxmlformats.org/officeDocument/2006/relationships/image" Target="../media/image151.png"/><Relationship Id="rId1" Type="http://schemas.openxmlformats.org/officeDocument/2006/relationships/slideLayout" Target="../slideLayouts/slideLayout3.xml"/><Relationship Id="rId11" Type="http://schemas.openxmlformats.org/officeDocument/2006/relationships/image" Target="../media/image1430.png"/><Relationship Id="rId24" Type="http://schemas.openxmlformats.org/officeDocument/2006/relationships/image" Target="../media/image151.png"/><Relationship Id="rId15" Type="http://schemas.openxmlformats.org/officeDocument/2006/relationships/image" Target="../media/image125.jpeg"/><Relationship Id="rId23" Type="http://schemas.openxmlformats.org/officeDocument/2006/relationships/image" Target="../media/image1460.png"/><Relationship Id="rId10" Type="http://schemas.openxmlformats.org/officeDocument/2006/relationships/image" Target="../media/image1240.png"/><Relationship Id="rId19" Type="http://schemas.openxmlformats.org/officeDocument/2006/relationships/image" Target="../media/image1270.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27.png"/><Relationship Id="rId7" Type="http://schemas.openxmlformats.org/officeDocument/2006/relationships/image" Target="../media/image153.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2.jpeg"/><Relationship Id="rId5" Type="http://schemas.openxmlformats.org/officeDocument/2006/relationships/image" Target="../media/image133.jpeg"/><Relationship Id="rId4" Type="http://schemas.openxmlformats.org/officeDocument/2006/relationships/image" Target="../media/image132.png"/><Relationship Id="rId9" Type="http://schemas.openxmlformats.org/officeDocument/2006/relationships/image" Target="../media/image155.jpeg"/></Relationships>
</file>

<file path=ppt/slides/_rels/slide35.xml.rels><?xml version="1.0" encoding="UTF-8" standalone="yes"?>
<Relationships xmlns="http://schemas.openxmlformats.org/package/2006/relationships"><Relationship Id="rId8" Type="http://schemas.openxmlformats.org/officeDocument/2006/relationships/image" Target="../media/image158.png"/><Relationship Id="rId13" Type="http://schemas.microsoft.com/office/2007/relationships/hdphoto" Target="../media/hdphoto19.wdp"/><Relationship Id="rId18" Type="http://schemas.openxmlformats.org/officeDocument/2006/relationships/image" Target="../media/image1570.png"/><Relationship Id="rId3" Type="http://schemas.openxmlformats.org/officeDocument/2006/relationships/image" Target="../media/image127.png"/><Relationship Id="rId7" Type="http://schemas.microsoft.com/office/2007/relationships/hdphoto" Target="../media/hdphoto18.wdp"/><Relationship Id="rId12" Type="http://schemas.openxmlformats.org/officeDocument/2006/relationships/image" Target="../media/image162.png"/><Relationship Id="rId17" Type="http://schemas.openxmlformats.org/officeDocument/2006/relationships/image" Target="../media/image1560.png"/><Relationship Id="rId2" Type="http://schemas.openxmlformats.org/officeDocument/2006/relationships/notesSlide" Target="../notesSlides/notesSlide35.xml"/><Relationship Id="rId16" Type="http://schemas.openxmlformats.org/officeDocument/2006/relationships/image" Target="../media/image1550.png"/><Relationship Id="rId1" Type="http://schemas.openxmlformats.org/officeDocument/2006/relationships/slideLayout" Target="../slideLayouts/slideLayout3.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33.jpeg"/><Relationship Id="rId15" Type="http://schemas.openxmlformats.org/officeDocument/2006/relationships/image" Target="../media/image164.png"/><Relationship Id="rId10" Type="http://schemas.openxmlformats.org/officeDocument/2006/relationships/image" Target="../media/image160.png"/><Relationship Id="rId4" Type="http://schemas.openxmlformats.org/officeDocument/2006/relationships/image" Target="../media/image157.png"/><Relationship Id="rId9" Type="http://schemas.openxmlformats.org/officeDocument/2006/relationships/image" Target="../media/image159.png"/><Relationship Id="rId14" Type="http://schemas.openxmlformats.org/officeDocument/2006/relationships/image" Target="../media/image163.png"/></Relationships>
</file>

<file path=ppt/slides/_rels/slide36.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27.png"/><Relationship Id="rId7" Type="http://schemas.openxmlformats.org/officeDocument/2006/relationships/image" Target="../media/image16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1.png"/><Relationship Id="rId4" Type="http://schemas.openxmlformats.org/officeDocument/2006/relationships/image" Target="../media/image133.jpeg"/><Relationship Id="rId9" Type="http://schemas.openxmlformats.org/officeDocument/2006/relationships/image" Target="../media/image167.png"/></Relationships>
</file>

<file path=ppt/slides/_rels/slide3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68.gif"/><Relationship Id="rId4" Type="http://schemas.openxmlformats.org/officeDocument/2006/relationships/image" Target="../media/image167.jpeg"/></Relationships>
</file>

<file path=ppt/slides/_rels/slide3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72.jpeg"/><Relationship Id="rId11" Type="http://schemas.openxmlformats.org/officeDocument/2006/relationships/image" Target="../media/image177.png"/><Relationship Id="rId5" Type="http://schemas.openxmlformats.org/officeDocument/2006/relationships/image" Target="../media/image171.jpeg"/><Relationship Id="rId10" Type="http://schemas.openxmlformats.org/officeDocument/2006/relationships/image" Target="../media/image176.png"/><Relationship Id="rId4" Type="http://schemas.microsoft.com/office/2007/relationships/hdphoto" Target="../media/hdphoto20.wdp"/><Relationship Id="rId9" Type="http://schemas.openxmlformats.org/officeDocument/2006/relationships/image" Target="../media/image175.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0.png"/><Relationship Id="rId7"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72.jpeg"/><Relationship Id="rId11" Type="http://schemas.openxmlformats.org/officeDocument/2006/relationships/image" Target="../media/image180.png"/><Relationship Id="rId5" Type="http://schemas.openxmlformats.org/officeDocument/2006/relationships/image" Target="../media/image171.jpeg"/><Relationship Id="rId10" Type="http://schemas.openxmlformats.org/officeDocument/2006/relationships/image" Target="../media/image176.png"/><Relationship Id="rId4" Type="http://schemas.microsoft.com/office/2007/relationships/hdphoto" Target="../media/hdphoto20.wdp"/><Relationship Id="rId9" Type="http://schemas.openxmlformats.org/officeDocument/2006/relationships/image" Target="../media/image175.png"/></Relationships>
</file>

<file path=ppt/slides/_rels/slide4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2.jpeg"/></Relationships>
</file>

<file path=ppt/slides/_rels/slide4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4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5.jpeg"/><Relationship Id="rId4" Type="http://schemas.openxmlformats.org/officeDocument/2006/relationships/image" Target="../media/image184.jpeg"/></Relationships>
</file>

<file path=ppt/slides/_rels/slide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84.jpeg"/></Relationships>
</file>

<file path=ppt/slides/_rels/slide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7.jpeg"/></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92.png"/><Relationship Id="rId4" Type="http://schemas.openxmlformats.org/officeDocument/2006/relationships/image" Target="../media/image191.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193.jpeg"/><Relationship Id="rId7" Type="http://schemas.openxmlformats.org/officeDocument/2006/relationships/image" Target="../media/image197.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51.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98.jpeg"/><Relationship Id="rId5" Type="http://schemas.microsoft.com/office/2007/relationships/hdphoto" Target="../media/hdphoto21.wdp"/><Relationship Id="rId4" Type="http://schemas.openxmlformats.org/officeDocument/2006/relationships/image" Target="../media/image197.png"/></Relationships>
</file>

<file path=ppt/slides/_rels/slide52.xml.rels><?xml version="1.0" encoding="UTF-8" standalone="yes"?>
<Relationships xmlns="http://schemas.openxmlformats.org/package/2006/relationships"><Relationship Id="rId8" Type="http://schemas.openxmlformats.org/officeDocument/2006/relationships/image" Target="../media/image1861.png"/><Relationship Id="rId3" Type="http://schemas.openxmlformats.org/officeDocument/2006/relationships/image" Target="../media/image199.png"/><Relationship Id="rId7" Type="http://schemas.microsoft.com/office/2007/relationships/hdphoto" Target="../media/hdphoto22.wdp"/><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1870.png"/><Relationship Id="rId4" Type="http://schemas.openxmlformats.org/officeDocument/2006/relationships/image" Target="../media/image200.png"/><Relationship Id="rId9" Type="http://schemas.openxmlformats.org/officeDocument/2006/relationships/image" Target="../media/image1860.png"/></Relationships>
</file>

<file path=ppt/slides/_rels/slide53.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1890.png"/><Relationship Id="rId12" Type="http://schemas.openxmlformats.org/officeDocument/2006/relationships/image" Target="../media/image193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80.png"/><Relationship Id="rId11" Type="http://schemas.openxmlformats.org/officeDocument/2006/relationships/image" Target="../media/image206.png"/><Relationship Id="rId5" Type="http://schemas.openxmlformats.org/officeDocument/2006/relationships/image" Target="../media/image201.png"/><Relationship Id="rId10" Type="http://schemas.openxmlformats.org/officeDocument/2006/relationships/image" Target="../media/image205.png"/><Relationship Id="rId4" Type="http://schemas.openxmlformats.org/officeDocument/2006/relationships/image" Target="../media/image200.png"/><Relationship Id="rId9" Type="http://schemas.openxmlformats.org/officeDocument/2006/relationships/image" Target="../media/image204.png"/><Relationship Id="rId14" Type="http://schemas.openxmlformats.org/officeDocument/2006/relationships/image" Target="../media/image208.png"/></Relationships>
</file>

<file path=ppt/slides/_rels/slide5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89.png"/><Relationship Id="rId7"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00.png"/><Relationship Id="rId11" Type="http://schemas.microsoft.com/office/2007/relationships/hdphoto" Target="../media/hdphoto24.wdp"/><Relationship Id="rId5" Type="http://schemas.openxmlformats.org/officeDocument/2006/relationships/image" Target="../media/image199.png"/><Relationship Id="rId10" Type="http://schemas.openxmlformats.org/officeDocument/2006/relationships/image" Target="../media/image210.png"/><Relationship Id="rId4" Type="http://schemas.openxmlformats.org/officeDocument/2006/relationships/image" Target="../media/image186.png"/><Relationship Id="rId9"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1.png"/><Relationship Id="rId3" Type="http://schemas.openxmlformats.org/officeDocument/2006/relationships/image" Target="../media/image199.png"/><Relationship Id="rId7" Type="http://schemas.openxmlformats.org/officeDocument/2006/relationships/image" Target="../media/image210.png"/><Relationship Id="rId12" Type="http://schemas.microsoft.com/office/2007/relationships/hdphoto" Target="../media/hdphoto23.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09.png"/><Relationship Id="rId5" Type="http://schemas.openxmlformats.org/officeDocument/2006/relationships/image" Target="../media/image211.png"/><Relationship Id="rId10" Type="http://schemas.openxmlformats.org/officeDocument/2006/relationships/image" Target="../media/image186.png"/><Relationship Id="rId4" Type="http://schemas.openxmlformats.org/officeDocument/2006/relationships/image" Target="../media/image200.png"/><Relationship Id="rId9" Type="http://schemas.openxmlformats.org/officeDocument/2006/relationships/image" Target="../media/image189.png"/></Relationships>
</file>

<file path=ppt/slides/_rels/slide56.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00.png"/><Relationship Id="rId18" Type="http://schemas.openxmlformats.org/officeDocument/2006/relationships/image" Target="../media/image2050.png"/><Relationship Id="rId3" Type="http://schemas.openxmlformats.org/officeDocument/2006/relationships/image" Target="../media/image199.png"/><Relationship Id="rId7" Type="http://schemas.openxmlformats.org/officeDocument/2006/relationships/image" Target="../media/image210.png"/><Relationship Id="rId12" Type="http://schemas.openxmlformats.org/officeDocument/2006/relationships/image" Target="../media/image1990.png"/><Relationship Id="rId17" Type="http://schemas.openxmlformats.org/officeDocument/2006/relationships/image" Target="../media/image2040.png"/><Relationship Id="rId2" Type="http://schemas.openxmlformats.org/officeDocument/2006/relationships/notesSlide" Target="../notesSlides/notesSlide56.xml"/><Relationship Id="rId16" Type="http://schemas.openxmlformats.org/officeDocument/2006/relationships/image" Target="../media/image2030.png"/><Relationship Id="rId20" Type="http://schemas.openxmlformats.org/officeDocument/2006/relationships/image" Target="../media/image214.png"/><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01.png"/><Relationship Id="rId5" Type="http://schemas.openxmlformats.org/officeDocument/2006/relationships/image" Target="../media/image211.png"/><Relationship Id="rId15" Type="http://schemas.openxmlformats.org/officeDocument/2006/relationships/image" Target="../media/image2020.png"/><Relationship Id="rId10" Type="http://schemas.microsoft.com/office/2007/relationships/hdphoto" Target="../media/hdphoto23.wdp"/><Relationship Id="rId19" Type="http://schemas.openxmlformats.org/officeDocument/2006/relationships/image" Target="../media/image2060.png"/><Relationship Id="rId4" Type="http://schemas.openxmlformats.org/officeDocument/2006/relationships/image" Target="../media/image200.png"/><Relationship Id="rId9" Type="http://schemas.openxmlformats.org/officeDocument/2006/relationships/image" Target="../media/image209.png"/><Relationship Id="rId14" Type="http://schemas.openxmlformats.org/officeDocument/2006/relationships/image" Target="../media/image2010.png"/></Relationships>
</file>

<file path=ppt/slides/_rels/slide57.xml.rels><?xml version="1.0" encoding="UTF-8" standalone="yes"?>
<Relationships xmlns="http://schemas.openxmlformats.org/package/2006/relationships"><Relationship Id="rId8" Type="http://schemas.openxmlformats.org/officeDocument/2006/relationships/image" Target="../media/image2090.png"/><Relationship Id="rId13" Type="http://schemas.openxmlformats.org/officeDocument/2006/relationships/image" Target="../media/image213.jpeg"/><Relationship Id="rId18" Type="http://schemas.openxmlformats.org/officeDocument/2006/relationships/image" Target="../media/image218.png"/><Relationship Id="rId3" Type="http://schemas.openxmlformats.org/officeDocument/2006/relationships/image" Target="../media/image199.png"/><Relationship Id="rId21" Type="http://schemas.openxmlformats.org/officeDocument/2006/relationships/image" Target="../media/image221.png"/><Relationship Id="rId7" Type="http://schemas.microsoft.com/office/2007/relationships/hdphoto" Target="../media/hdphoto23.wdp"/><Relationship Id="rId12" Type="http://schemas.openxmlformats.org/officeDocument/2006/relationships/image" Target="../media/image212.png"/><Relationship Id="rId17" Type="http://schemas.openxmlformats.org/officeDocument/2006/relationships/image" Target="../media/image217.png"/><Relationship Id="rId2" Type="http://schemas.openxmlformats.org/officeDocument/2006/relationships/notesSlide" Target="../notesSlides/notesSlide57.xml"/><Relationship Id="rId16" Type="http://schemas.openxmlformats.org/officeDocument/2006/relationships/image" Target="../media/image2160.png"/><Relationship Id="rId20"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09.png"/><Relationship Id="rId11" Type="http://schemas.openxmlformats.org/officeDocument/2006/relationships/image" Target="../media/image215.png"/><Relationship Id="rId5" Type="http://schemas.microsoft.com/office/2007/relationships/hdphoto" Target="../media/hdphoto24.wdp"/><Relationship Id="rId15" Type="http://schemas.openxmlformats.org/officeDocument/2006/relationships/image" Target="../media/image219.png"/><Relationship Id="rId10" Type="http://schemas.openxmlformats.org/officeDocument/2006/relationships/image" Target="../media/image2110.png"/><Relationship Id="rId19" Type="http://schemas.openxmlformats.org/officeDocument/2006/relationships/image" Target="../media/image2070.png"/><Relationship Id="rId4" Type="http://schemas.openxmlformats.org/officeDocument/2006/relationships/image" Target="../media/image210.png"/><Relationship Id="rId9" Type="http://schemas.openxmlformats.org/officeDocument/2006/relationships/image" Target="../media/image2100.png"/><Relationship Id="rId14" Type="http://schemas.openxmlformats.org/officeDocument/2006/relationships/image" Target="../media/image214.jpe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15.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0.png"/><Relationship Id="rId10" Type="http://schemas.openxmlformats.org/officeDocument/2006/relationships/image" Target="../media/image228.png"/><Relationship Id="rId4" Type="http://schemas.openxmlformats.org/officeDocument/2006/relationships/image" Target="../media/image2120.png"/><Relationship Id="rId9" Type="http://schemas.openxmlformats.org/officeDocument/2006/relationships/image" Target="../media/image227.png"/><Relationship Id="rId14" Type="http://schemas.openxmlformats.org/officeDocument/2006/relationships/image" Target="../media/image2140.png"/></Relationships>
</file>

<file path=ppt/slides/_rels/slide5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89.png"/><Relationship Id="rId7" Type="http://schemas.openxmlformats.org/officeDocument/2006/relationships/image" Target="../media/image20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image" Target="../media/image223.jpeg"/><Relationship Id="rId4" Type="http://schemas.openxmlformats.org/officeDocument/2006/relationships/image" Target="../media/image186.png"/><Relationship Id="rId9" Type="http://schemas.openxmlformats.org/officeDocument/2006/relationships/image" Target="../media/image2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186.png"/><Relationship Id="rId13" Type="http://schemas.microsoft.com/office/2007/relationships/hdphoto" Target="../media/hdphoto26.wdp"/><Relationship Id="rId3" Type="http://schemas.openxmlformats.org/officeDocument/2006/relationships/image" Target="../media/image199.png"/><Relationship Id="rId7" Type="http://schemas.openxmlformats.org/officeDocument/2006/relationships/image" Target="../media/image189.png"/><Relationship Id="rId12" Type="http://schemas.openxmlformats.org/officeDocument/2006/relationships/image" Target="../media/image232.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1.png"/><Relationship Id="rId5" Type="http://schemas.openxmlformats.org/officeDocument/2006/relationships/image" Target="../media/image210.png"/><Relationship Id="rId15" Type="http://schemas.microsoft.com/office/2007/relationships/hdphoto" Target="../media/hdphoto27.wdp"/><Relationship Id="rId10" Type="http://schemas.microsoft.com/office/2007/relationships/hdphoto" Target="../media/hdphoto23.wdp"/><Relationship Id="rId4" Type="http://schemas.openxmlformats.org/officeDocument/2006/relationships/image" Target="../media/image200.png"/><Relationship Id="rId9" Type="http://schemas.openxmlformats.org/officeDocument/2006/relationships/image" Target="../media/image209.png"/><Relationship Id="rId14" Type="http://schemas.openxmlformats.org/officeDocument/2006/relationships/image" Target="../media/image233.png"/></Relationships>
</file>

<file path=ppt/slides/_rels/slide61.xml.rels><?xml version="1.0" encoding="UTF-8" standalone="yes"?>
<Relationships xmlns="http://schemas.openxmlformats.org/package/2006/relationships"><Relationship Id="rId8" Type="http://schemas.openxmlformats.org/officeDocument/2006/relationships/image" Target="../media/image186.png"/><Relationship Id="rId13" Type="http://schemas.microsoft.com/office/2007/relationships/hdphoto" Target="../media/hdphoto28.wdp"/><Relationship Id="rId3" Type="http://schemas.openxmlformats.org/officeDocument/2006/relationships/image" Target="../media/image199.png"/><Relationship Id="rId7" Type="http://schemas.openxmlformats.org/officeDocument/2006/relationships/image" Target="../media/image189.png"/><Relationship Id="rId12" Type="http://schemas.openxmlformats.org/officeDocument/2006/relationships/image" Target="../media/image23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1.png"/><Relationship Id="rId5" Type="http://schemas.openxmlformats.org/officeDocument/2006/relationships/image" Target="../media/image210.png"/><Relationship Id="rId10" Type="http://schemas.microsoft.com/office/2007/relationships/hdphoto" Target="../media/hdphoto23.wdp"/><Relationship Id="rId4" Type="http://schemas.openxmlformats.org/officeDocument/2006/relationships/image" Target="../media/image200.png"/><Relationship Id="rId9" Type="http://schemas.openxmlformats.org/officeDocument/2006/relationships/image" Target="../media/image209.png"/></Relationships>
</file>

<file path=ppt/slides/_rels/slide62.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5.jpeg"/><Relationship Id="rId7" Type="http://schemas.openxmlformats.org/officeDocument/2006/relationships/image" Target="../media/image237.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0.png"/><Relationship Id="rId4" Type="http://schemas.openxmlformats.org/officeDocument/2006/relationships/image" Target="../media/image199.png"/></Relationships>
</file>

<file path=ppt/slides/_rels/slide63.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9.jpeg"/><Relationship Id="rId7" Type="http://schemas.openxmlformats.org/officeDocument/2006/relationships/image" Target="../media/image237.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0.png"/><Relationship Id="rId4" Type="http://schemas.openxmlformats.org/officeDocument/2006/relationships/image" Target="../media/image199.png"/></Relationships>
</file>

<file path=ppt/slides/_rels/slide64.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40.jpeg"/><Relationship Id="rId7" Type="http://schemas.openxmlformats.org/officeDocument/2006/relationships/image" Target="../media/image237.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0.png"/><Relationship Id="rId4" Type="http://schemas.openxmlformats.org/officeDocument/2006/relationships/image" Target="../media/image199.png"/></Relationships>
</file>

<file path=ppt/slides/_rels/slide65.xml.rels><?xml version="1.0" encoding="UTF-8" standalone="yes"?>
<Relationships xmlns="http://schemas.openxmlformats.org/package/2006/relationships"><Relationship Id="rId8" Type="http://schemas.openxmlformats.org/officeDocument/2006/relationships/image" Target="../media/image241.jpeg"/><Relationship Id="rId3" Type="http://schemas.openxmlformats.org/officeDocument/2006/relationships/image" Target="../media/image199.png"/><Relationship Id="rId7" Type="http://schemas.openxmlformats.org/officeDocument/2006/relationships/image" Target="../media/image238.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37.jpeg"/><Relationship Id="rId5" Type="http://schemas.openxmlformats.org/officeDocument/2006/relationships/image" Target="../media/image236.gif"/><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8" Type="http://schemas.openxmlformats.org/officeDocument/2006/relationships/image" Target="../media/image247.jpeg"/><Relationship Id="rId3" Type="http://schemas.openxmlformats.org/officeDocument/2006/relationships/image" Target="../media/image242.jpeg"/><Relationship Id="rId7" Type="http://schemas.openxmlformats.org/officeDocument/2006/relationships/image" Target="../media/image246.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45.jpeg"/><Relationship Id="rId11" Type="http://schemas.microsoft.com/office/2007/relationships/hdphoto" Target="../media/hdphoto29.wdp"/><Relationship Id="rId5" Type="http://schemas.openxmlformats.org/officeDocument/2006/relationships/image" Target="../media/image244.jpe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6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6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51.png"/><Relationship Id="rId5" Type="http://schemas.openxmlformats.org/officeDocument/2006/relationships/image" Target="../media/image15.jpeg"/><Relationship Id="rId10" Type="http://schemas.openxmlformats.org/officeDocument/2006/relationships/image" Target="../media/image36.png"/><Relationship Id="rId4" Type="http://schemas.openxmlformats.org/officeDocument/2006/relationships/image" Target="../media/image14.jpeg"/><Relationship Id="rId9" Type="http://schemas.openxmlformats.org/officeDocument/2006/relationships/image" Target="../media/image250.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3.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0.wdp"/><Relationship Id="rId5" Type="http://schemas.openxmlformats.org/officeDocument/2006/relationships/image" Target="../media/image5.png"/><Relationship Id="rId15" Type="http://schemas.microsoft.com/office/2007/relationships/hdphoto" Target="../media/hdphoto4.wdp"/><Relationship Id="rId10" Type="http://schemas.openxmlformats.org/officeDocument/2006/relationships/image" Target="../media/image252.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3.jpe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smtClean="0"/>
              <a:t>2024</a:t>
            </a:r>
            <a:endParaRPr lang="fr-FR" dirty="0"/>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0" cstate="screen">
            <a:duotone>
              <a:schemeClr val="accent2">
                <a:shade val="45000"/>
                <a:satMod val="135000"/>
              </a:schemeClr>
              <a:prstClr val="white"/>
            </a:duotone>
            <a:extLst>
              <a:ext uri="{BEBA8EAE-BF5A-486C-A8C5-ECC9F3942E4B}">
                <a14:imgProps xmlns:a14="http://schemas.microsoft.com/office/drawing/2010/main">
                  <a14:imgLayer r:embed="rId11">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2" cstate="screen">
            <a:duotone>
              <a:schemeClr val="accent3">
                <a:shade val="45000"/>
                <a:satMod val="135000"/>
              </a:schemeClr>
              <a:prstClr val="white"/>
            </a:duotone>
            <a:extLst>
              <a:ext uri="{BEBA8EAE-BF5A-486C-A8C5-ECC9F3942E4B}">
                <a14:imgProps xmlns:a14="http://schemas.microsoft.com/office/drawing/2010/main">
                  <a14:imgLayer r:embed="rId13">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283"/>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cstate="screen">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cstate="screen">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7884" r="95228">
                        <a14:foregroundMark x1="48133" y1="11523" x2="48133" y2="11523"/>
                      </a14:backgroundRemoval>
                    </a14:imgEffect>
                    <a14:imgEffect>
                      <a14:colorTemperature colorTemp="11457"/>
                    </a14:imgEffect>
                  </a14:imgLayer>
                </a14:imgProps>
              </a:ext>
              <a:ext uri="{28A0092B-C50C-407E-A947-70E740481C1C}">
                <a14:useLocalDpi xmlns:a14="http://schemas.microsoft.com/office/drawing/2010/main" val="0"/>
              </a:ext>
            </a:extLst>
          </a:blip>
          <a:srcRect/>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cstate="screen">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a:t>
            </a:r>
            <a:r>
              <a:rPr lang="fr-FR" sz="1100" dirty="0" smtClean="0"/>
              <a:t>flacons</a:t>
            </a:r>
            <a:endParaRPr lang="fr-FR" sz="1100" dirty="0"/>
          </a:p>
          <a:p>
            <a:r>
              <a:rPr lang="fr-FR" sz="1100" dirty="0" err="1"/>
              <a:t>Nbre</a:t>
            </a:r>
            <a:r>
              <a:rPr lang="fr-FR" sz="1100" dirty="0"/>
              <a:t> de </a:t>
            </a:r>
            <a:r>
              <a:rPr lang="fr-FR" sz="1100" dirty="0" smtClean="0"/>
              <a:t>bouchons</a:t>
            </a:r>
            <a:endParaRPr lang="fr-FR" sz="1100" dirty="0"/>
          </a:p>
          <a:p>
            <a:r>
              <a:rPr lang="fr-FR" sz="1100" dirty="0"/>
              <a:t>Hauteur liquide</a:t>
            </a:r>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a:t>
            </a:r>
            <a:r>
              <a:rPr lang="fr-FR" sz="1100" dirty="0" smtClean="0"/>
              <a:t>bouchon</a:t>
            </a:r>
            <a:endParaRPr lang="fr-FR" sz="1100" dirty="0"/>
          </a:p>
          <a:p>
            <a:r>
              <a:rPr lang="fr-FR" sz="1100" dirty="0"/>
              <a:t>Présence étiquette</a:t>
            </a:r>
          </a:p>
          <a:p>
            <a:r>
              <a:rPr lang="fr-FR" sz="1100" dirty="0" smtClean="0"/>
              <a:t>Impression </a:t>
            </a:r>
            <a:r>
              <a:rPr lang="fr-FR" sz="1100" dirty="0"/>
              <a:t>é</a:t>
            </a:r>
            <a:r>
              <a:rPr lang="fr-FR" sz="1100" dirty="0" smtClean="0"/>
              <a:t>tiquette Défaut de collage</a:t>
            </a:r>
            <a:endParaRPr lang="fr-FR" sz="1100" dirty="0"/>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1544"/>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des caissons </a:t>
              </a:r>
              <a:r>
                <a:rPr lang="fr-FR" sz="1400" dirty="0" smtClean="0">
                  <a:solidFill>
                    <a:schemeClr val="tx1"/>
                  </a:solidFill>
                  <a:latin typeface="Arial" panose="020B0604020202020204" pitchFamily="34" charset="0"/>
                  <a:cs typeface="Arial" panose="020B0604020202020204" pitchFamily="34" charset="0"/>
                </a:rPr>
                <a:t>dans le noir </a:t>
              </a:r>
              <a:r>
                <a:rPr lang="fr-FR" sz="1400" dirty="0">
                  <a:solidFill>
                    <a:schemeClr val="tx1"/>
                  </a:solidFill>
                  <a:latin typeface="Arial" panose="020B0604020202020204" pitchFamily="34" charset="0"/>
                  <a:cs typeface="Arial" panose="020B0604020202020204" pitchFamily="34" charset="0"/>
                </a:rPr>
                <a:t>(si possible).</a:t>
              </a:r>
            </a:p>
          </p:txBody>
        </p:sp>
        <p:pic>
          <p:nvPicPr>
            <p:cNvPr id="10" name="Picture 2" descr="Circuit Japon du Soleil Levant avec Voyages Leclerc"/>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a:t>
            </a:r>
            <a:r>
              <a:rPr lang="fr-FR" sz="1400" dirty="0" smtClean="0">
                <a:solidFill>
                  <a:schemeClr val="tx1"/>
                </a:solidFill>
                <a:latin typeface="Arial" panose="020B0604020202020204" pitchFamily="34" charset="0"/>
                <a:cs typeface="Arial" panose="020B0604020202020204" pitchFamily="34" charset="0"/>
              </a:rPr>
              <a:t>.</a:t>
            </a:r>
          </a:p>
          <a:p>
            <a:pPr algn="just"/>
            <a:r>
              <a:rPr lang="fr-FR" sz="1400" dirty="0" smtClean="0">
                <a:solidFill>
                  <a:srgbClr val="FFC000"/>
                </a:solidFill>
                <a:latin typeface="Arial" panose="020B0604020202020204" pitchFamily="34" charset="0"/>
                <a:cs typeface="Arial" panose="020B0604020202020204" pitchFamily="34" charset="0"/>
              </a:rPr>
              <a:t>Des </a:t>
            </a:r>
            <a:r>
              <a:rPr lang="fr-FR" sz="1400" dirty="0">
                <a:solidFill>
                  <a:srgbClr val="FFC000"/>
                </a:solidFill>
                <a:latin typeface="Arial" panose="020B0604020202020204" pitchFamily="34" charset="0"/>
                <a:cs typeface="Arial" panose="020B0604020202020204" pitchFamily="34" charset="0"/>
              </a:rPr>
              <a:t>ordinateurs </a:t>
            </a:r>
            <a:r>
              <a:rPr lang="fr-FR" sz="1400" dirty="0" smtClean="0">
                <a:solidFill>
                  <a:srgbClr val="FFC000"/>
                </a:solidFill>
                <a:latin typeface="Arial" panose="020B0604020202020204" pitchFamily="34" charset="0"/>
                <a:cs typeface="Arial" panose="020B0604020202020204" pitchFamily="34" charset="0"/>
              </a:rPr>
              <a:t>spécifiques (à base de GPU) </a:t>
            </a:r>
            <a:r>
              <a:rPr lang="fr-FR" sz="1400" dirty="0">
                <a:solidFill>
                  <a:srgbClr val="FFC000"/>
                </a:solidFill>
                <a:latin typeface="Arial" panose="020B0604020202020204" pitchFamily="34" charset="0"/>
                <a:cs typeface="Arial" panose="020B0604020202020204" pitchFamily="34" charset="0"/>
              </a:rPr>
              <a:t>pour apprendre un modèle.</a:t>
            </a: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cstate="screen">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cstate="screen">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compact</a:t>
              </a: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07889" y="1768348"/>
                <a:ext cx="616211" cy="533621"/>
              </a:xfrm>
              <a:prstGeom prst="rect">
                <a:avLst/>
              </a:prstGeom>
            </p:spPr>
          </p:pic>
          <p:pic>
            <p:nvPicPr>
              <p:cNvPr id="32" name="Image 3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compact</a:t>
            </a:r>
            <a:r>
              <a:rPr lang="fr-FR" sz="1400" dirty="0">
                <a:solidFill>
                  <a:schemeClr val="tx1"/>
                </a:solidFill>
                <a:latin typeface="Arial" panose="020B0604020202020204" pitchFamily="34" charset="0"/>
                <a:cs typeface="Arial" panose="020B0604020202020204" pitchFamily="34" charset="0"/>
              </a:rPr>
              <a:t> 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cstate="screen">
            <a:extLst>
              <a:ext uri="{BEBA8EAE-BF5A-486C-A8C5-ECC9F3942E4B}">
                <a14:imgProps xmlns:a14="http://schemas.microsoft.com/office/drawing/2010/main">
                  <a14:imgLayer r:embed="rId21">
                    <a14:imgEffect>
                      <a14:backgroundRemoval t="9603" b="94990" l="2627" r="96811"/>
                    </a14:imgEffect>
                  </a14:imgLayer>
                </a14:imgProps>
              </a:ext>
              <a:ext uri="{28A0092B-C50C-407E-A947-70E740481C1C}">
                <a14:useLocalDpi xmlns:a14="http://schemas.microsoft.com/office/drawing/2010/main" val="0"/>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cstate="screen">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cstate="screen">
                <a:extLst>
                  <a:ext uri="{28A0092B-C50C-407E-A947-70E740481C1C}">
                    <a14:useLocalDpi xmlns:a14="http://schemas.microsoft.com/office/drawing/2010/main" val="0"/>
                  </a:ext>
                </a:extLst>
              </a:blip>
              <a:srcRect/>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compact</a:t>
            </a: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36331" y="3600104"/>
            <a:ext cx="926616" cy="786494"/>
          </a:xfrm>
          <a:prstGeom prst="rect">
            <a:avLst/>
          </a:prstGeom>
        </p:spPr>
      </p:pic>
      <p:pic>
        <p:nvPicPr>
          <p:cNvPr id="20" name="Imag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78145" y="2740577"/>
            <a:ext cx="810809" cy="696192"/>
          </a:xfrm>
          <a:prstGeom prst="rect">
            <a:avLst/>
          </a:prstGeom>
        </p:spPr>
      </p:pic>
      <p:pic>
        <p:nvPicPr>
          <p:cNvPr id="21" name="Image 2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62947" y="3251594"/>
            <a:ext cx="675188" cy="759587"/>
          </a:xfrm>
          <a:prstGeom prst="rect">
            <a:avLst/>
          </a:prstGeom>
        </p:spPr>
      </p:pic>
      <p:pic>
        <p:nvPicPr>
          <p:cNvPr id="22" name="Image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09541" y="2641974"/>
            <a:ext cx="971456" cy="803134"/>
          </a:xfrm>
          <a:prstGeom prst="rect">
            <a:avLst/>
          </a:prstGeom>
        </p:spPr>
      </p:pic>
      <p:pic>
        <p:nvPicPr>
          <p:cNvPr id="23" name="Image 2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41259" y="3623520"/>
            <a:ext cx="873016" cy="783476"/>
          </a:xfrm>
          <a:prstGeom prst="rect">
            <a:avLst/>
          </a:prstGeom>
        </p:spPr>
      </p:pic>
      <p:pic>
        <p:nvPicPr>
          <p:cNvPr id="24" name="Image 2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606425" lvl="1" indent="-342900">
              <a:buFont typeface="+mj-lt"/>
              <a:buAutoNum type="arabicPeriod"/>
            </a:pPr>
            <a:r>
              <a:rPr lang="fr-FR" noProof="1"/>
              <a:t>TP - Images</a:t>
            </a:r>
            <a:endParaRPr lang="fr-FR" dirty="0"/>
          </a:p>
          <a:p>
            <a:pPr marL="606425" lvl="1" indent="-34290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(photons) 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(micro-lentilles,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cstate="screen">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Fonctionnement</a:t>
            </a:r>
          </a:p>
        </p:txBody>
      </p:sp>
      <p:pic>
        <p:nvPicPr>
          <p:cNvPr id="3092"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a:t>
              </a:r>
              <a:r>
                <a:rPr lang="fr-FR" sz="1600" dirty="0" smtClean="0">
                  <a:latin typeface="Agency FB" panose="020B0503020202020204" pitchFamily="34" charset="0"/>
                </a:rPr>
                <a:t>(photons</a:t>
              </a:r>
              <a:r>
                <a:rPr lang="fr-FR" sz="1600" dirty="0">
                  <a:latin typeface="Agency FB" panose="020B0503020202020204" pitchFamily="34" charset="0"/>
                </a:rPr>
                <a:t>)</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cstate="screen">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d’intégration.</a:t>
            </a: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 </a:t>
            </a:r>
          </a:p>
          <a:p>
            <a:r>
              <a:rPr lang="fr-FR" dirty="0">
                <a:latin typeface="Arial" panose="020B0604020202020204" pitchFamily="34" charset="0"/>
                <a:cs typeface="Arial" panose="020B0604020202020204" pitchFamily="34" charset="0"/>
              </a:rPr>
              <a:t>quelques 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(sombres) 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gris – valeur max 4095</a:t>
            </a:r>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1023</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gris – valeur max 255</a:t>
            </a:r>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gris – valeur max 1</a:t>
            </a:r>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du capteur</a:t>
            </a:r>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 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450858" y="2948052"/>
            <a:ext cx="2375971"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Intervalle </a:t>
            </a:r>
            <a:r>
              <a:rPr lang="fr-FR" sz="1200" dirty="0" smtClean="0">
                <a:latin typeface="Arial" panose="020B0604020202020204" pitchFamily="34" charset="0"/>
                <a:cs typeface="Arial" panose="020B0604020202020204" pitchFamily="34" charset="0"/>
              </a:rPr>
              <a:t>observé par le capteur</a:t>
            </a:r>
            <a:endParaRPr lang="fr-FR" sz="1200"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du capteur</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du capteur &amp;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a:solidFill>
                  <a:srgbClr val="FF0000"/>
                </a:solidFill>
                <a:latin typeface="Roboto"/>
              </a:rPr>
              <a:t>Valeur max</a:t>
            </a:r>
          </a:p>
          <a:p>
            <a:r>
              <a:rPr lang="pt-BR" sz="1100" dirty="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4651358" y="4225281"/>
            <a:ext cx="2505814" cy="369332"/>
          </a:xfrm>
          <a:prstGeom prst="rect">
            <a:avLst/>
          </a:prstGeom>
        </p:spPr>
        <p:txBody>
          <a:bodyPr wrap="none">
            <a:spAutoFit/>
          </a:bodyPr>
          <a:lstStyle/>
          <a:p>
            <a:r>
              <a:rPr lang="pt-BR" dirty="0">
                <a:solidFill>
                  <a:srgbClr val="FF0000"/>
                </a:solidFill>
                <a:latin typeface="Roboto"/>
              </a:rPr>
              <a:t>Dynamique </a:t>
            </a:r>
            <a:r>
              <a:rPr lang="pt-BR" dirty="0" smtClean="0">
                <a:solidFill>
                  <a:srgbClr val="FF0000"/>
                </a:solidFill>
                <a:latin typeface="Roboto"/>
              </a:rPr>
              <a:t>du capteur</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4407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428596" cy="553998"/>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p>
          <a:p>
            <a:r>
              <a:rPr lang="pt-BR" sz="1200" dirty="0" smtClean="0">
                <a:latin typeface="Arial" panose="020B0604020202020204" pitchFamily="34" charset="0"/>
                <a:cs typeface="Arial" panose="020B0604020202020204" pitchFamily="34" charset="0"/>
              </a:rPr>
              <a:t>(Le puits déborde)</a:t>
            </a:r>
            <a:endParaRPr lang="fr-FR" sz="1200"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250635" y="5684305"/>
            <a:ext cx="1193542" cy="664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7969210" y="2135132"/>
            <a:ext cx="4090499" cy="3877985"/>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écrans ne permettent d’afficher que 256 niveaux de gris (8 bits) par couleur</a:t>
            </a:r>
            <a:r>
              <a:rPr lang="fr-FR" sz="1400" dirty="0" smtClean="0">
                <a:latin typeface="Arial" panose="020B0604020202020204" pitchFamily="34" charset="0"/>
                <a:cs typeface="Arial" panose="020B0604020202020204" pitchFamily="34" charset="0"/>
              </a:rPr>
              <a:t>.</a:t>
            </a:r>
          </a:p>
          <a:p>
            <a:pPr algn="just"/>
            <a:endParaRPr lang="fr-FR" sz="1400" dirty="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Les </a:t>
            </a:r>
            <a:r>
              <a:rPr lang="fr-FR" sz="1400" dirty="0">
                <a:latin typeface="Arial" panose="020B0604020202020204" pitchFamily="34" charset="0"/>
                <a:cs typeface="Arial" panose="020B0604020202020204" pitchFamily="34" charset="0"/>
              </a:rPr>
              <a:t>images issues de capteurs 12 bits ou 10 bits ne peuvent pas être visualisées directement sur un écran</a:t>
            </a:r>
            <a:r>
              <a:rPr lang="fr-FR" sz="1400" dirty="0" smtClean="0">
                <a:latin typeface="Arial" panose="020B0604020202020204" pitchFamily="34" charset="0"/>
                <a:cs typeface="Arial" panose="020B0604020202020204" pitchFamily="34" charset="0"/>
              </a:rPr>
              <a:t>.</a:t>
            </a:r>
          </a:p>
          <a:p>
            <a:pPr algn="just"/>
            <a:endParaRPr lang="fr-FR" sz="1400" dirty="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Pour </a:t>
            </a:r>
            <a:r>
              <a:rPr lang="fr-FR" sz="1400" dirty="0">
                <a:latin typeface="Arial" panose="020B0604020202020204" pitchFamily="34" charset="0"/>
                <a:cs typeface="Arial" panose="020B0604020202020204" pitchFamily="34" charset="0"/>
              </a:rPr>
              <a:t>un affichage à l’écran, il est nécessaire soit de sélectionner un intervalle d’observation correspondant à 256 niveaux, soit de réduire la dynamique à 256 niveaux, ce qui peut entraîner une perte d’informations. </a:t>
            </a:r>
            <a:endParaRPr lang="fr-FR" sz="1400" dirty="0" smtClean="0">
              <a:latin typeface="Arial" panose="020B0604020202020204" pitchFamily="34" charset="0"/>
              <a:cs typeface="Arial" panose="020B0604020202020204" pitchFamily="34" charset="0"/>
            </a:endParaRPr>
          </a:p>
          <a:p>
            <a:pPr algn="just"/>
            <a:endParaRPr lang="fr-FR" sz="1400" dirty="0" smtClean="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Cependant</a:t>
            </a:r>
            <a:r>
              <a:rPr lang="fr-FR" sz="1400" dirty="0">
                <a:latin typeface="Arial" panose="020B0604020202020204" pitchFamily="34" charset="0"/>
                <a:cs typeface="Arial" panose="020B0604020202020204" pitchFamily="34" charset="0"/>
              </a:rPr>
              <a:t>, les calculs peuvent être réalisés en 12 bits ou 10 bits sans aucune perte de données.</a:t>
            </a:r>
          </a:p>
          <a:p>
            <a:pPr algn="just"/>
            <a:endParaRPr lang="fr-FR" sz="1400" dirty="0">
              <a:latin typeface="Arial" panose="020B0604020202020204" pitchFamily="34" charset="0"/>
              <a:cs typeface="Arial" panose="020B0604020202020204" pitchFamily="34" charset="0"/>
            </a:endParaRPr>
          </a:p>
          <a:p>
            <a:pPr algn="just"/>
            <a:r>
              <a:rPr lang="fr-FR" sz="1050" dirty="0">
                <a:latin typeface="Arial" panose="020B0604020202020204" pitchFamily="34" charset="0"/>
                <a:cs typeface="Arial" panose="020B0604020202020204" pitchFamily="34" charset="0"/>
              </a:rPr>
              <a:t>Possibilité d’utiliser des « cartes de couleurs » (</a:t>
            </a:r>
            <a:r>
              <a:rPr lang="fr-FR" sz="1050" dirty="0" err="1">
                <a:latin typeface="Arial" panose="020B0604020202020204" pitchFamily="34" charset="0"/>
                <a:cs typeface="Arial" panose="020B0604020202020204" pitchFamily="34" charset="0"/>
              </a:rPr>
              <a:t>colormaps</a:t>
            </a:r>
            <a:r>
              <a:rPr lang="fr-FR" sz="1050" dirty="0">
                <a:latin typeface="Arial" panose="020B0604020202020204" pitchFamily="34" charset="0"/>
                <a:cs typeface="Arial" panose="020B0604020202020204" pitchFamily="34" charset="0"/>
              </a:rPr>
              <a:t>) pour faciliter la visualisation des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30 à 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7969210" y="6011760"/>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smtClean="0"/>
              <a:t>Caméra</a:t>
            </a:r>
          </a:p>
          <a:p>
            <a:pPr marL="881063" lvl="2" indent="-342900">
              <a:buFont typeface="+mj-lt"/>
              <a:buAutoNum type="alphaLcParenR"/>
            </a:pPr>
            <a:r>
              <a:rPr lang="fr-FR" noProof="1" smtClean="0"/>
              <a:t>Définition</a:t>
            </a:r>
          </a:p>
          <a:p>
            <a:pPr marL="881063" lvl="2" indent="-342900">
              <a:buFont typeface="+mj-lt"/>
              <a:buAutoNum type="alphaLcParenR"/>
            </a:pPr>
            <a:r>
              <a:rPr lang="fr-FR" noProof="1" smtClean="0"/>
              <a:t>Mots clés</a:t>
            </a:r>
          </a:p>
          <a:p>
            <a:pPr marL="881063" lvl="2" indent="-342900">
              <a:buFont typeface="+mj-lt"/>
              <a:buAutoNum type="alphaLcParenR"/>
            </a:pPr>
            <a:r>
              <a:rPr lang="fr-FR" noProof="1" smtClean="0"/>
              <a:t>Matricielle / Linéaire</a:t>
            </a:r>
          </a:p>
          <a:p>
            <a:pPr marL="881063" lvl="2" indent="-342900">
              <a:buFont typeface="+mj-lt"/>
              <a:buAutoNum type="alphaLcParenR"/>
            </a:pPr>
            <a:r>
              <a:rPr lang="fr-FR" noProof="1" smtClean="0"/>
              <a:t>TD1 : Détection de QR Code sur colis</a:t>
            </a:r>
          </a:p>
          <a:p>
            <a:pPr marL="606425" lvl="1" indent="-342900" rtl="0">
              <a:buFont typeface="+mj-lt"/>
              <a:buAutoNum type="arabicPeriod"/>
            </a:pPr>
            <a:r>
              <a:rPr lang="fr-FR" noProof="1" smtClean="0"/>
              <a:t>TP </a:t>
            </a:r>
            <a:r>
              <a:rPr lang="fr-FR" noProof="1"/>
              <a:t>- Images</a:t>
            </a:r>
            <a:endParaRPr lang="fr-FR" dirty="0"/>
          </a:p>
          <a:p>
            <a:pPr marL="606425" lvl="1" indent="-342900" rtl="0">
              <a:buFont typeface="+mj-lt"/>
              <a:buAutoNum type="arabicPeriod"/>
            </a:pPr>
            <a:r>
              <a:rPr lang="fr-FR" dirty="0"/>
              <a:t>TP </a:t>
            </a:r>
            <a:r>
              <a:rPr lang="fr-FR" dirty="0" smtClean="0"/>
              <a:t>– Vision industrielle</a:t>
            </a:r>
            <a:endParaRPr lang="fr-FR" dirty="0"/>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cstate="screen">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cstate="screen">
            <a:extLst>
              <a:ext uri="{28A0092B-C50C-407E-A947-70E740481C1C}">
                <a14:useLocalDpi xmlns:a14="http://schemas.microsoft.com/office/drawing/2010/main" val="0"/>
              </a:ext>
            </a:extLst>
          </a:blip>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a:latin typeface="Roboto"/>
                </a:rPr>
                <a:t>Intervalle observé à l’écran </a:t>
              </a:r>
              <a:r>
                <a:rPr lang="pt-BR" sz="1600" dirty="0">
                  <a:solidFill>
                    <a:srgbClr val="FF0000"/>
                  </a:solidFill>
                  <a:latin typeface="Roboto"/>
                </a:rPr>
                <a:t>[768 –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p>
          <a:p>
            <a:r>
              <a:rPr lang="fr-FR" sz="1100" dirty="0">
                <a:latin typeface="Arial" panose="020B0604020202020204" pitchFamily="34" charset="0"/>
                <a:cs typeface="Arial" panose="020B0604020202020204" pitchFamily="34" charset="0"/>
              </a:rPr>
              <a:t>Les nuances de niveaux de gris sont perdues.</a:t>
            </a: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Les valeurs </a:t>
            </a:r>
            <a:r>
              <a:rPr lang="fr-FR" sz="1100" dirty="0" smtClean="0">
                <a:latin typeface="Arial" panose="020B0604020202020204" pitchFamily="34" charset="0"/>
                <a:cs typeface="Arial" panose="020B0604020202020204" pitchFamily="34" charset="0"/>
              </a:rPr>
              <a:t>hautes </a:t>
            </a:r>
            <a:r>
              <a:rPr lang="pt-BR" sz="1100" dirty="0">
                <a:latin typeface="Arial" panose="020B0604020202020204" pitchFamily="34" charset="0"/>
                <a:cs typeface="Arial" panose="020B0604020202020204" pitchFamily="34" charset="0"/>
              </a:rPr>
              <a:t>sont tronquées</a:t>
            </a:r>
            <a:r>
              <a:rPr lang="fr-FR" sz="1100" dirty="0" smtClean="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à 255</a:t>
            </a: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956903" y="6357367"/>
            <a:ext cx="295625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Les valeurs hautes </a:t>
            </a:r>
            <a:r>
              <a:rPr lang="pt-BR" sz="1200" dirty="0">
                <a:latin typeface="Arial" panose="020B0604020202020204" pitchFamily="34" charset="0"/>
                <a:cs typeface="Arial" panose="020B0604020202020204" pitchFamily="34" charset="0"/>
              </a:rPr>
              <a:t>sont tronquées</a:t>
            </a:r>
            <a:r>
              <a:rPr lang="fr-FR" sz="1200" dirty="0">
                <a:latin typeface="Arial" panose="020B0604020202020204" pitchFamily="34" charset="0"/>
                <a:cs typeface="Arial" panose="020B0604020202020204" pitchFamily="34" charset="0"/>
              </a:rPr>
              <a:t> à 255</a:t>
            </a:r>
          </a:p>
        </p:txBody>
      </p: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smtClean="0">
                <a:latin typeface="Arial" panose="020B0604020202020204" pitchFamily="34" charset="0"/>
                <a:cs typeface="Arial" panose="020B0604020202020204" pitchFamily="34" charset="0"/>
              </a:rPr>
              <a:t>Bruit électronique </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cstate="screen">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smtClean="0">
                <a:latin typeface="Arial" panose="020B0604020202020204" pitchFamily="34" charset="0"/>
                <a:cs typeface="Arial" panose="020B0604020202020204" pitchFamily="34" charset="0"/>
              </a:rPr>
              <a:t>Bruit </a:t>
            </a:r>
            <a:r>
              <a:rPr lang="fr-FR" dirty="0">
                <a:latin typeface="Arial" panose="020B0604020202020204" pitchFamily="34" charset="0"/>
                <a:cs typeface="Arial" panose="020B0604020202020204" pitchFamily="34" charset="0"/>
              </a:rPr>
              <a:t>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 / éclairage</a:t>
            </a:r>
          </a:p>
        </p:txBody>
      </p:sp>
      <mc:AlternateContent xmlns:mc="http://schemas.openxmlformats.org/markup-compatibility/2006" xmlns:a14="http://schemas.microsoft.com/office/drawing/2010/main">
        <mc:Choice Requires="a14">
          <p:sp>
            <p:nvSpPr>
              <p:cNvPr id="60" name="ZoneTexte 59"/>
              <p:cNvSpPr txBox="1"/>
              <p:nvPr/>
            </p:nvSpPr>
            <p:spPr>
              <a:xfrm>
                <a:off x="10508764" y="18267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08764" y="1826757"/>
                <a:ext cx="397032" cy="276999"/>
              </a:xfrm>
              <a:prstGeom prst="rect">
                <a:avLst/>
              </a:prstGeom>
              <a:blipFill>
                <a:blip r:embed="rId6"/>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499367" y="2118192"/>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499367" y="2118192"/>
                <a:ext cx="397480" cy="276999"/>
              </a:xfrm>
              <a:prstGeom prst="rect">
                <a:avLst/>
              </a:prstGeom>
              <a:blipFill>
                <a:blip r:embed="rId7"/>
                <a:stretch>
                  <a:fillRect b="-217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fermé. Image dans le noir.</a:t>
            </a: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a:latin typeface="Arial" panose="020B0604020202020204" pitchFamily="34" charset="0"/>
                  <a:cs typeface="Arial" panose="020B0604020202020204" pitchFamily="34" charset="0"/>
                </a:rPr>
                <a:t>Valeurs proches de 0</a:t>
              </a:r>
            </a:p>
            <a:p>
              <a:pPr algn="just"/>
              <a:r>
                <a:rPr lang="fr-FR" sz="1600" dirty="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d’intégration. (Par exemple, pour de la vidéo et éviter un flou de 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a:latin typeface="Arial" panose="020B0604020202020204" pitchFamily="34" charset="0"/>
                <a:cs typeface="Arial" panose="020B0604020202020204" pitchFamily="34" charset="0"/>
              </a:rPr>
              <a:t>Augmente le temps de traitement, le transfert et le stockage de l’image.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a:t>
            </a:r>
            <a:r>
              <a:rPr lang="fr-FR" dirty="0" smtClean="0">
                <a:latin typeface="Arial" panose="020B0604020202020204" pitchFamily="34" charset="0"/>
                <a:cs typeface="Arial" panose="020B0604020202020204" pitchFamily="34" charset="0"/>
              </a:rPr>
              <a:t>d’images </a:t>
            </a:r>
            <a:r>
              <a:rPr lang="fr-FR" dirty="0">
                <a:latin typeface="Arial" panose="020B0604020202020204" pitchFamily="34" charset="0"/>
                <a:cs typeface="Arial" panose="020B0604020202020204" pitchFamily="34" charset="0"/>
              </a:rPr>
              <a:t>que peut fournir la caméra en 1 seconde.</a:t>
            </a: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collectées 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a:t>
                </a:r>
                <a:r>
                  <a:rPr lang="fr-FR" sz="1600" dirty="0" smtClean="0">
                    <a:latin typeface="Arial" panose="020B0604020202020204" pitchFamily="34" charset="0"/>
                    <a:cs typeface="Arial" panose="020B0604020202020204" pitchFamily="34" charset="0"/>
                  </a:rPr>
                  <a:t>un </a:t>
                </a:r>
                <a:r>
                  <a:rPr lang="fr-FR" sz="1600" dirty="0">
                    <a:latin typeface="Arial" panose="020B0604020202020204" pitchFamily="34" charset="0"/>
                    <a:cs typeface="Arial" panose="020B0604020202020204" pitchFamily="34" charset="0"/>
                  </a:rPr>
                  <a:t>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a:t>
                </a:r>
                <a:r>
                  <a:rPr lang="fr-FR" sz="1600" dirty="0" smtClean="0">
                    <a:latin typeface="Arial" panose="020B0604020202020204" pitchFamily="34" charset="0"/>
                    <a:cs typeface="Arial" panose="020B0604020202020204" pitchFamily="34" charset="0"/>
                  </a:rPr>
                  <a:t>etc</a:t>
                </a:r>
                <a:r>
                  <a:rPr lang="fr-FR" sz="1600" dirty="0">
                    <a:latin typeface="Arial" panose="020B0604020202020204" pitchFamily="34" charset="0"/>
                    <a:cs typeface="Arial" panose="020B0604020202020204" pitchFamily="34" charset="0"/>
                  </a:rPr>
                  <a:t>.</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au moins x2 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483119" y="3437901"/>
              <a:ext cx="1415333" cy="1455089"/>
            </a:xfrm>
            <a:prstGeom prst="rect">
              <a:avLst/>
            </a:prstGeom>
          </p:spPr>
        </p:pic>
        <p:pic>
          <p:nvPicPr>
            <p:cNvPr id="27" name="Image 26"/>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3415286" y="3453803"/>
              <a:ext cx="1518699" cy="1423285"/>
            </a:xfrm>
            <a:prstGeom prst="rect">
              <a:avLst/>
            </a:prstGeom>
          </p:spPr>
        </p:pic>
        <p:pic>
          <p:nvPicPr>
            <p:cNvPr id="28" name="Image 27"/>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horizontale =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pixels (résolution capteur) :</a:t>
                </a:r>
              </a:p>
              <a:p>
                <a:r>
                  <a:rPr lang="fr-FR" sz="1400" dirty="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7"/>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8"/>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a:t>
            </a:r>
          </a:p>
          <a:p>
            <a:pPr algn="just"/>
            <a:r>
              <a:rPr lang="fr-FR" dirty="0">
                <a:latin typeface="Arial" panose="020B0604020202020204" pitchFamily="34" charset="0"/>
                <a:cs typeface="Arial" panose="020B0604020202020204" pitchFamily="34" charset="0"/>
              </a:rPr>
              <a:t>L’objet se déplace sur plusieurs pixels dans une ou plusieurs directions (horizontale, verticale ou diagonale) pendant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r>
                  <a:rPr lang="fr-FR" dirty="0" smtClean="0">
                    <a:latin typeface="Arial" panose="020B0604020202020204" pitchFamily="34" charset="0"/>
                    <a:cs typeface="Arial" panose="020B0604020202020204" pitchFamily="34" charset="0"/>
                  </a:rPr>
                  <a:t>)</a:t>
                </a:r>
                <a:endParaRPr lang="fr-FR" i="1" dirty="0" smtClean="0">
                  <a:latin typeface="Cambria Math" panose="02040503050406030204" pitchFamily="18" charset="0"/>
                </a:endParaRP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pixel)</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réflexion/saturation il ne pourra pas être détecté</a:t>
            </a: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réflexions, moins d’ombres sur la ligne d’acquisition)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(utilisée 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une caméra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observer</a:t>
            </a:r>
          </a:p>
          <a:p>
            <a:pPr algn="just"/>
            <a:r>
              <a:rPr lang="fr-FR" dirty="0">
                <a:latin typeface="Arial" panose="020B0604020202020204" pitchFamily="34" charset="0"/>
                <a:cs typeface="Arial" panose="020B0604020202020204" pitchFamily="34" charset="0"/>
              </a:rPr>
              <a:t>   - Dimension de la scène à observer </a:t>
            </a:r>
          </a:p>
          <a:p>
            <a:pPr algn="just"/>
            <a:r>
              <a:rPr lang="fr-FR" dirty="0">
                <a:latin typeface="Arial" panose="020B0604020202020204" pitchFamily="34" charset="0"/>
                <a:cs typeface="Arial" panose="020B0604020202020204" pitchFamily="34" charset="0"/>
              </a:rPr>
              <a:t>   - Vitesse de défilement des objets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a:t>
            </a:r>
            <a:r>
              <a:rPr lang="fr-FR" dirty="0" smtClean="0">
                <a:latin typeface="Arial" panose="020B0604020202020204" pitchFamily="34" charset="0"/>
                <a:cs typeface="Arial" panose="020B0604020202020204" pitchFamily="34" charset="0"/>
              </a:rPr>
              <a:t>horizontale verticale, </a:t>
            </a:r>
            <a:r>
              <a:rPr lang="fr-FR" dirty="0">
                <a:latin typeface="Arial" panose="020B0604020202020204" pitchFamily="34" charset="0"/>
                <a:cs typeface="Arial" panose="020B0604020202020204" pitchFamily="34" charset="0"/>
              </a:rPr>
              <a:t>en mm)</a:t>
            </a:r>
          </a:p>
          <a:p>
            <a:pPr algn="just"/>
            <a:r>
              <a:rPr lang="fr-FR" dirty="0">
                <a:latin typeface="Arial" panose="020B0604020202020204" pitchFamily="34" charset="0"/>
                <a:cs typeface="Arial" panose="020B0604020202020204" pitchFamily="34" charset="0"/>
              </a:rPr>
              <a:t>  - La résolution d’un capteur (</a:t>
            </a:r>
            <a:r>
              <a:rPr lang="fr-FR" dirty="0" smtClean="0">
                <a:latin typeface="Arial" panose="020B0604020202020204" pitchFamily="34" charset="0"/>
                <a:cs typeface="Arial" panose="020B0604020202020204" pitchFamily="34" charset="0"/>
              </a:rPr>
              <a:t>nombre </a:t>
            </a:r>
            <a:r>
              <a:rPr lang="fr-FR" dirty="0">
                <a:latin typeface="Arial" panose="020B0604020202020204" pitchFamily="34" charset="0"/>
                <a:cs typeface="Arial" panose="020B0604020202020204" pitchFamily="34" charset="0"/>
              </a:rPr>
              <a:t>de pixels)</a:t>
            </a: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0741"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881063" lvl="2" indent="-342900">
              <a:buAutoNum type="alphaLcParenR" startAt="5"/>
            </a:pPr>
            <a:r>
              <a:rPr lang="fr-FR" b="1" noProof="1"/>
              <a:t>Objectif</a:t>
            </a:r>
          </a:p>
          <a:p>
            <a:pPr marL="881063" lvl="2" indent="-342900">
              <a:buAutoNum type="alphaLcParenR" startAt="5"/>
            </a:pPr>
            <a:r>
              <a:rPr lang="fr-FR" b="1" noProof="1"/>
              <a:t>TD2 : Exercices</a:t>
            </a:r>
          </a:p>
          <a:p>
            <a:pPr marL="881063" lvl="2" indent="-342900">
              <a:buFont typeface="Arial" panose="020B0604020202020204" pitchFamily="34" charset="0"/>
              <a:buAutoNum type="alphaLcParenR" startAt="5"/>
            </a:pPr>
            <a:r>
              <a:rPr lang="fr-FR" noProof="1" smtClean="0"/>
              <a:t>TD3 </a:t>
            </a:r>
            <a:r>
              <a:rPr lang="fr-FR" noProof="1"/>
              <a:t>: Jupyter Notebook - Scan d’une bouteille en rotation</a:t>
            </a:r>
            <a:endParaRPr lang="fr-FR" b="1" noProof="1"/>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Traitement d’image</a:t>
            </a:r>
          </a:p>
          <a:p>
            <a:pPr marL="0" indent="0" rtl="0">
              <a:buNone/>
            </a:pPr>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Objectif &amp;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a:solidFill>
                  <a:schemeClr val="accent1"/>
                </a:solidFill>
                <a:latin typeface="Arial" panose="020B0604020202020204" pitchFamily="34" charset="0"/>
                <a:cs typeface="Arial" panose="020B0604020202020204" pitchFamily="34" charset="0"/>
              </a:rPr>
              <a:t>objectif</a:t>
            </a:r>
            <a:r>
              <a:rPr lang="fr-FR" dirty="0">
                <a:latin typeface="Arial" panose="020B0604020202020204" pitchFamily="34" charset="0"/>
                <a:cs typeface="Arial" panose="020B0604020202020204" pitchFamily="34" charset="0"/>
              </a:rPr>
              <a:t> pour diriger la lumière réfléchie par la scène vers 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p>
        </p:txBody>
      </p:sp>
    </p:spTree>
    <p:extLst>
      <p:ext uri="{BB962C8B-B14F-4D97-AF65-F5344CB8AC3E}">
        <p14:creationId xmlns:p14="http://schemas.microsoft.com/office/powerpoint/2010/main" val="33336125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Objectif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capteur et la profondeur de champ</a:t>
            </a:r>
            <a:r>
              <a:rPr lang="fr-FR" dirty="0">
                <a:latin typeface="Arial" panose="020B0604020202020204" pitchFamily="34" charset="0"/>
                <a:cs typeface="Arial" panose="020B0604020202020204" pitchFamily="34" charset="0"/>
              </a:rPr>
              <a:t>. Peut-être automatique, pilotée ou manuelle.</a:t>
            </a:r>
          </a:p>
        </p:txBody>
      </p:sp>
      <p:pic>
        <p:nvPicPr>
          <p:cNvPr id="1026" name="Picture 2" descr="undefine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 Généralement </a:t>
            </a:r>
            <a:r>
              <a:rPr lang="fr-FR" dirty="0">
                <a:solidFill>
                  <a:schemeClr val="accent1"/>
                </a:solidFill>
                <a:latin typeface="Arial" panose="020B0604020202020204" pitchFamily="34" charset="0"/>
                <a:cs typeface="Arial" panose="020B0604020202020204" pitchFamily="34" charset="0"/>
              </a:rPr>
              <a:t>valeur fixe sur les objectifs de vision industrielle</a:t>
            </a:r>
            <a:r>
              <a:rPr lang="fr-FR" dirty="0">
                <a:latin typeface="Arial" panose="020B0604020202020204" pitchFamily="34" charset="0"/>
                <a:cs typeface="Arial" panose="020B0604020202020204" pitchFamily="34" charset="0"/>
              </a:rPr>
              <a:t>.</a:t>
            </a: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r>
              <a:rPr lang="fr-FR" dirty="0">
                <a:latin typeface="Arial" panose="020B0604020202020204" pitchFamily="34" charset="0"/>
                <a:cs typeface="Arial" panose="020B0604020202020204" pitchFamily="34" charset="0"/>
              </a:rPr>
              <a:t>Généralement fixe sur les objectifs de vision industrielle.</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Trois propriétés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passant par le foyer objet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a:solidFill>
                  <a:srgbClr val="C00000"/>
                </a:solidFill>
              </a:rPr>
              <a:t>1.</a:t>
            </a: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a:solidFill>
                  <a:srgbClr val="C00000"/>
                </a:solidFill>
              </a:rPr>
              <a:t>2.</a:t>
            </a: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1951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850031"/>
            <a:ext cx="6992937" cy="1318038"/>
          </a:xfrm>
        </p:spPr>
        <p:txBody>
          <a:bodyPr rtlCol="0"/>
          <a:lstStyle/>
          <a:p>
            <a:pPr algn="just" rtl="0"/>
            <a:r>
              <a:rPr lang="fr-FR" u="sng" noProof="1"/>
              <a:t>Concrétement c’est quoi ? :</a:t>
            </a:r>
          </a:p>
          <a:p>
            <a:pPr algn="just" rtl="0"/>
            <a:r>
              <a:rPr lang="fr-FR" noProof="1"/>
              <a:t>Sur une chaine de </a:t>
            </a:r>
            <a:r>
              <a:rPr lang="fr-FR" noProof="1" smtClean="0"/>
              <a:t>production, </a:t>
            </a:r>
            <a:r>
              <a:rPr lang="fr-FR" noProof="1"/>
              <a:t>on va chercher à contrôler ou obtenir des informations techniques sur les pièces produites dans le/les buts </a:t>
            </a:r>
            <a:r>
              <a:rPr lang="fr-FR" noProof="1" smtClean="0"/>
              <a:t>:</a:t>
            </a:r>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
        <p:nvSpPr>
          <p:cNvPr id="9" name="Rectangle 8"/>
          <p:cNvSpPr/>
          <p:nvPr/>
        </p:nvSpPr>
        <p:spPr>
          <a:xfrm>
            <a:off x="113109" y="4435564"/>
            <a:ext cx="7486718" cy="383182"/>
          </a:xfrm>
          <a:prstGeom prst="rect">
            <a:avLst/>
          </a:prstGeom>
        </p:spPr>
        <p:txBody>
          <a:bodyPr wrap="square">
            <a:spAutoFit/>
          </a:bodyPr>
          <a:lstStyle/>
          <a:p>
            <a:pPr lvl="0" algn="just">
              <a:lnSpc>
                <a:spcPct val="90000"/>
              </a:lnSpc>
              <a:spcBef>
                <a:spcPts val="1000"/>
              </a:spcBef>
            </a:pPr>
            <a:r>
              <a:rPr lang="fr-FR" sz="2100" noProof="1">
                <a:solidFill>
                  <a:prstClr val="black">
                    <a:lumMod val="75000"/>
                    <a:lumOff val="25000"/>
                  </a:prstClr>
                </a:solidFill>
                <a:latin typeface="Arial" panose="020B0604020202020204" pitchFamily="34" charset="0"/>
                <a:cs typeface="Arial" panose="020B0604020202020204" pitchFamily="34" charset="0"/>
              </a:rPr>
              <a:t>Avantages </a:t>
            </a:r>
            <a:r>
              <a:rPr lang="fr-FR" sz="2100" noProof="1" smtClean="0">
                <a:solidFill>
                  <a:prstClr val="black">
                    <a:lumMod val="75000"/>
                    <a:lumOff val="25000"/>
                  </a:prstClr>
                </a:solidFill>
                <a:latin typeface="Arial" panose="020B0604020202020204" pitchFamily="34" charset="0"/>
                <a:cs typeface="Arial" panose="020B0604020202020204" pitchFamily="34" charset="0"/>
              </a:rPr>
              <a:t>:</a:t>
            </a:r>
            <a:endParaRPr lang="fr-FR" sz="2100" noProof="1">
              <a:solidFill>
                <a:prstClr val="black">
                  <a:lumMod val="75000"/>
                  <a:lumOff val="25000"/>
                </a:prstClr>
              </a:solidFill>
              <a:latin typeface="Arial" panose="020B0604020202020204" pitchFamily="34" charset="0"/>
              <a:cs typeface="Arial" panose="020B0604020202020204" pitchFamily="34" charset="0"/>
            </a:endParaRPr>
          </a:p>
        </p:txBody>
      </p:sp>
      <p:sp>
        <p:nvSpPr>
          <p:cNvPr id="12" name="Rectangle 11"/>
          <p:cNvSpPr/>
          <p:nvPr/>
        </p:nvSpPr>
        <p:spPr>
          <a:xfrm>
            <a:off x="360203" y="2304311"/>
            <a:ext cx="7444048" cy="1931298"/>
          </a:xfrm>
          <a:prstGeom prst="rect">
            <a:avLst/>
          </a:prstGeom>
        </p:spPr>
        <p:txBody>
          <a:bodyPr wrap="square">
            <a:spAutoFit/>
          </a:bodyPr>
          <a:lstStyle/>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Qualité </a:t>
            </a:r>
            <a:r>
              <a:rPr lang="fr-FR" sz="2100" noProof="1" smtClean="0">
                <a:solidFill>
                  <a:prstClr val="black">
                    <a:lumMod val="75000"/>
                    <a:lumOff val="25000"/>
                  </a:prstClr>
                </a:solidFill>
                <a:latin typeface="Arial" panose="020B0604020202020204" pitchFamily="34" charset="0"/>
                <a:cs typeface="Arial" panose="020B0604020202020204" pitchFamily="34" charset="0"/>
              </a:rPr>
              <a:t>: </a:t>
            </a:r>
            <a:r>
              <a:rPr lang="fr-FR" sz="2100" noProof="1">
                <a:solidFill>
                  <a:prstClr val="black">
                    <a:lumMod val="75000"/>
                    <a:lumOff val="25000"/>
                  </a:prstClr>
                </a:solidFill>
                <a:latin typeface="Arial" panose="020B0604020202020204" pitchFamily="34" charset="0"/>
                <a:cs typeface="Arial" panose="020B0604020202020204" pitchFamily="34" charset="0"/>
              </a:rPr>
              <a:t>conformité, détection de défauts,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Manipulation (par des robots) : tri, positionnement,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Mesure : comptage, bonne longueur,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Suivi de production : statistiques, optimisation, logistique, etc.</a:t>
            </a:r>
          </a:p>
        </p:txBody>
      </p:sp>
      <p:sp>
        <p:nvSpPr>
          <p:cNvPr id="13" name="Rectangle 12"/>
          <p:cNvSpPr/>
          <p:nvPr/>
        </p:nvSpPr>
        <p:spPr>
          <a:xfrm>
            <a:off x="0" y="4920172"/>
            <a:ext cx="7693705" cy="1221360"/>
          </a:xfrm>
          <a:prstGeom prst="rect">
            <a:avLst/>
          </a:prstGeom>
        </p:spPr>
        <p:txBody>
          <a:bodyPr wrap="square">
            <a:spAutoFit/>
          </a:bodyPr>
          <a:lstStyle/>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Répétabilité de la mesure (bonne précision / fiabilité).</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Cadences élevées.</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En zones dangereuses.</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passant par le foyer objet </a:t>
                  </a:r>
                  <a:r>
                    <a:rPr lang="fr-FR" sz="800" i="1" dirty="0">
                      <a:latin typeface="Arial" panose="020B0604020202020204" pitchFamily="34" charset="0"/>
                      <a:cs typeface="Arial" panose="020B0604020202020204" pitchFamily="34" charset="0"/>
                    </a:rPr>
                    <a:t>F</a:t>
                  </a:r>
                  <a:r>
                    <a:rPr lang="fr-FR" sz="800" dirty="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a:t>
            </a:r>
          </a:p>
          <a:p>
            <a:endParaRPr lang="fr-FR" dirty="0"/>
          </a:p>
          <a:p>
            <a:r>
              <a:rPr lang="fr-FR" dirty="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Objectif et vision industrielle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a:t>
            </a:r>
            <a:r>
              <a:rPr lang="fr-FR" sz="2400" dirty="0" smtClean="0">
                <a:solidFill>
                  <a:schemeClr val="accent1"/>
                </a:solidFill>
                <a:latin typeface="Arial" panose="020B0604020202020204" pitchFamily="34" charset="0"/>
                <a:cs typeface="Arial" panose="020B0604020202020204" pitchFamily="34" charset="0"/>
              </a:rPr>
              <a:t>optique composé </a:t>
            </a:r>
            <a:r>
              <a:rPr lang="fr-FR" sz="2400" dirty="0">
                <a:solidFill>
                  <a:schemeClr val="accent1"/>
                </a:solidFill>
                <a:latin typeface="Arial" panose="020B0604020202020204" pitchFamily="34" charset="0"/>
                <a:cs typeface="Arial" panose="020B0604020202020204" pitchFamily="34" charset="0"/>
              </a:rPr>
              <a:t>de plusieurs lentilles.</a:t>
            </a:r>
          </a:p>
        </p:txBody>
      </p:sp>
      <p:pic>
        <p:nvPicPr>
          <p:cNvPr id="36" name="Picture 12" descr="Quel objectif photo choisir en 2020 ? | Guide d&amp;#39;achat Materiel.net"/>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671"/>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8"/>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10"/>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a:latin typeface="Arial" panose="020B0604020202020204" pitchFamily="34" charset="0"/>
                <a:cs typeface="Arial" panose="020B0604020202020204" pitchFamily="34" charset="0"/>
              </a:rPr>
              <a:t>La focale en fonction du grandissement </a:t>
            </a:r>
          </a:p>
          <a:p>
            <a:r>
              <a:rPr lang="fr-FR" dirty="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6"/>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7"/>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théorème de Thales</a:t>
            </a:r>
            <a:r>
              <a:rPr lang="fr-FR" dirty="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2"/>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F’</a:t>
            </a: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a:solidFill>
                  <a:schemeClr val="accent1"/>
                </a:solidFill>
                <a:latin typeface="Arial" panose="020B0604020202020204" pitchFamily="34" charset="0"/>
                <a:cs typeface="Arial" panose="020B0604020202020204" pitchFamily="34" charset="0"/>
              </a:rPr>
              <a:t>Où doit-être placé le capteur pour avoir une image nette ?</a:t>
            </a:r>
          </a:p>
        </p:txBody>
      </p:sp>
      <p:grpSp>
        <p:nvGrpSpPr>
          <p:cNvPr id="2063" name="Groupe 2062"/>
          <p:cNvGrpSpPr/>
          <p:nvPr/>
        </p:nvGrpSpPr>
        <p:grpSpPr>
          <a:xfrm>
            <a:off x="2582014" y="4340198"/>
            <a:ext cx="1066949" cy="679320"/>
            <a:chOff x="4596010" y="925634"/>
            <a:chExt cx="1066949" cy="679320"/>
          </a:xfrm>
        </p:grpSpPr>
        <p:pic>
          <p:nvPicPr>
            <p:cNvPr id="1030" name="Picture 6" descr="capteur-CMOS"/>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mise au point</a:t>
            </a:r>
            <a:r>
              <a:rPr lang="fr-FR" dirty="0">
                <a:latin typeface="Arial" panose="020B0604020202020204" pitchFamily="34" charset="0"/>
                <a:cs typeface="Arial" panose="020B0604020202020204" pitchFamily="34" charset="0"/>
              </a:rPr>
              <a:t> consiste à </a:t>
            </a:r>
            <a:r>
              <a:rPr lang="fr-FR" dirty="0">
                <a:solidFill>
                  <a:schemeClr val="accent1"/>
                </a:solidFill>
                <a:latin typeface="Arial" panose="020B0604020202020204" pitchFamily="34" charset="0"/>
                <a:cs typeface="Arial" panose="020B0604020202020204" pitchFamily="34" charset="0"/>
              </a:rPr>
              <a:t>positionner le capteur</a:t>
            </a:r>
            <a:r>
              <a:rPr lang="fr-FR" dirty="0">
                <a:latin typeface="Arial" panose="020B0604020202020204" pitchFamily="34" charset="0"/>
                <a:cs typeface="Arial" panose="020B0604020202020204" pitchFamily="34" charset="0"/>
              </a:rPr>
              <a:t> à l’endroit où se forme l’</a:t>
            </a:r>
            <a:r>
              <a:rPr lang="fr-FR" dirty="0">
                <a:solidFill>
                  <a:schemeClr val="accent1"/>
                </a:solidFill>
                <a:latin typeface="Arial" panose="020B0604020202020204" pitchFamily="34" charset="0"/>
                <a:cs typeface="Arial" panose="020B0604020202020204" pitchFamily="34" charset="0"/>
              </a:rPr>
              <a:t>image de l’objet</a:t>
            </a:r>
            <a:r>
              <a:rPr lang="fr-FR" dirty="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Sur l’objectif, il faut jouer sur la bague de mise au point pour positionner correctement le capteur.</a:t>
            </a:r>
          </a:p>
        </p:txBody>
      </p:sp>
      <p:pic>
        <p:nvPicPr>
          <p:cNvPr id="27"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a:solidFill>
                      <a:schemeClr val="accent1"/>
                    </a:solidFill>
                    <a:latin typeface="Arial" panose="020B0604020202020204" pitchFamily="34" charset="0"/>
                    <a:cs typeface="Arial" panose="020B0604020202020204" pitchFamily="34" charset="0"/>
                  </a:rPr>
                  <a:t>Problème 1 : Il est loin mon sapin ?</a:t>
                </a:r>
              </a:p>
              <a:p>
                <a:pPr algn="just"/>
                <a:r>
                  <a:rPr lang="fr-FR" sz="1400" dirty="0">
                    <a:latin typeface="Arial" panose="020B0604020202020204" pitchFamily="34" charset="0"/>
                    <a:cs typeface="Arial" panose="020B0604020202020204" pitchFamily="34" charset="0"/>
                  </a:rPr>
                  <a:t>Mon sapin mesure 18m de hauteur et sur le capteur il fait 90 pixels. La focale </a:t>
                </a:r>
                <a:r>
                  <a:rPr lang="fr-FR" sz="1400" i="1" dirty="0">
                    <a:latin typeface="Arial" panose="020B0604020202020204" pitchFamily="34" charset="0"/>
                    <a:cs typeface="Arial" panose="020B0604020202020204" pitchFamily="34" charset="0"/>
                  </a:rPr>
                  <a:t>f</a:t>
                </a:r>
                <a:r>
                  <a:rPr lang="fr-FR" sz="1400" dirty="0">
                    <a:latin typeface="Arial" panose="020B0604020202020204" pitchFamily="34" charset="0"/>
                    <a:cs typeface="Arial" panose="020B0604020202020204" pitchFamily="34" charset="0"/>
                  </a:rPr>
                  <a:t> est de 25. La taille d’un pixel du capteur est de  5,5µm (0.0055mm).</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précision (résolution spatiale) d’un pixel.</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distance du sapin par rapport à la caméra.</a:t>
                </a:r>
              </a:p>
              <a:p>
                <a:pPr algn="just"/>
                <a:endParaRPr lang="fr-FR" i="1" dirty="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2"/>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5"/>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7"/>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9"/>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a:latin typeface="Arial" panose="020B0604020202020204" pitchFamily="34" charset="0"/>
                  <a:cs typeface="Arial" panose="020B0604020202020204" pitchFamily="34" charset="0"/>
                </a:endParaRPr>
              </a:p>
              <a:p>
                <a:pPr algn="just"/>
                <a:r>
                  <a:rPr lang="fr-FR" i="1" dirty="0">
                    <a:solidFill>
                      <a:schemeClr val="accent1"/>
                    </a:solidFill>
                    <a:latin typeface="Arial" panose="020B0604020202020204" pitchFamily="34" charset="0"/>
                    <a:cs typeface="Arial" panose="020B0604020202020204" pitchFamily="34" charset="0"/>
                  </a:rPr>
                  <a:t>Problème 2 : Boîte avec QR Code</a:t>
                </a:r>
              </a:p>
              <a:p>
                <a:r>
                  <a:rPr lang="fr-FR" sz="1400" dirty="0">
                    <a:latin typeface="Arial" panose="020B0604020202020204" pitchFamily="34" charset="0"/>
                    <a:cs typeface="Arial" panose="020B0604020202020204" pitchFamily="34" charset="0"/>
                  </a:rPr>
                  <a:t>Une boite de dimension 40cm x 30cm est scannée sur sa largeur de 30cm. Il faut au moins 750 pixels pour respecter la précision nécessaire à la lecture du </a:t>
                </a:r>
                <a:r>
                  <a:rPr lang="fr-FR" sz="1400" dirty="0" err="1" smtClean="0">
                    <a:latin typeface="Arial" panose="020B0604020202020204" pitchFamily="34" charset="0"/>
                    <a:cs typeface="Arial" panose="020B0604020202020204" pitchFamily="34" charset="0"/>
                  </a:rPr>
                  <a:t>QRCode</a:t>
                </a:r>
                <a:r>
                  <a:rPr lang="fr-FR" sz="1400" dirty="0" smtClean="0">
                    <a:latin typeface="Arial" panose="020B0604020202020204" pitchFamily="34" charset="0"/>
                    <a:cs typeface="Arial" panose="020B0604020202020204" pitchFamily="34" charset="0"/>
                  </a:rPr>
                  <a:t> sur la boite. </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120cm.  </a:t>
                </a:r>
              </a:p>
              <a:p>
                <a:r>
                  <a:rPr lang="fr-FR" sz="1400" dirty="0">
                    <a:latin typeface="Arial" panose="020B0604020202020204" pitchFamily="34" charset="0"/>
                    <a:cs typeface="Arial" panose="020B0604020202020204" pitchFamily="34" charset="0"/>
                  </a:rPr>
                  <a:t>La documentation du capteur renseigne que la taille d'un pixel est de 3,4µm (0.0034mm).  </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a:latin typeface="Arial" panose="020B0604020202020204" pitchFamily="34" charset="0"/>
                    <a:cs typeface="Arial" panose="020B0604020202020204" pitchFamily="34" charset="0"/>
                  </a:rPr>
                  <a:t>Choisisser</a:t>
                </a:r>
                <a:r>
                  <a:rPr lang="fr-FR" sz="1400" i="1" dirty="0">
                    <a:latin typeface="Arial" panose="020B0604020202020204" pitchFamily="34" charset="0"/>
                    <a:cs typeface="Arial" panose="020B0604020202020204" pitchFamily="34" charset="0"/>
                  </a:rPr>
                  <a:t> la meilleure focale dans la liste suivante : 6, 8, 12, 16, 25, 35 (focales classiquement proposées chez les constructeurs). Calculer la position de la caméra avec la focale retenue.</a:t>
                </a:r>
              </a:p>
              <a:p>
                <a:pPr algn="just"/>
                <a:endParaRPr lang="fr-FR" sz="1400" i="1" dirty="0">
                  <a:solidFill>
                    <a:schemeClr val="accent1"/>
                  </a:solidFill>
                  <a:latin typeface="Arial" panose="020B0604020202020204" pitchFamily="34" charset="0"/>
                  <a:cs typeface="Arial" panose="020B0604020202020204" pitchFamily="34" charset="0"/>
                </a:endParaRPr>
              </a:p>
              <a:p>
                <a:pPr algn="just"/>
                <a:endParaRPr lang="fr-FR" sz="1400" i="1"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 </a:t>
                </a:r>
              </a:p>
            </p:txBody>
          </p:sp>
        </mc:Choice>
        <mc:Fallback xmlns="">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7" y="1809041"/>
            <a:ext cx="1747706" cy="2426300"/>
            <a:chOff x="155177" y="2156812"/>
            <a:chExt cx="719185" cy="1526598"/>
          </a:xfrm>
        </p:grpSpPr>
        <p:pic>
          <p:nvPicPr>
            <p:cNvPr id="4" name="Image 3"/>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55177" y="2157841"/>
              <a:ext cx="350486" cy="50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flipH="1" flipV="1">
            <a:off x="4567499" y="2459514"/>
            <a:ext cx="1098073" cy="974598"/>
            <a:chOff x="159809" y="2196492"/>
            <a:chExt cx="766629" cy="1039270"/>
          </a:xfrm>
        </p:grpSpPr>
        <p:pic>
          <p:nvPicPr>
            <p:cNvPr id="32" name="Image 31"/>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9809" y="2196492"/>
              <a:ext cx="761486" cy="1039270"/>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flipV="1">
              <a:off x="604186" y="2196493"/>
              <a:ext cx="322252" cy="50332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4344211" y="2612367"/>
                <a:ext cx="527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A</m:t>
                      </m:r>
                      <m:r>
                        <a:rPr lang="fr-FR" b="0" i="0" smtClean="0">
                          <a:latin typeface="Cambria Math" panose="02040503050406030204" pitchFamily="18" charset="0"/>
                        </a:rPr>
                        <m:t>′</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4344211" y="2612367"/>
                <a:ext cx="527709" cy="369332"/>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6"/>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7"/>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a:latin typeface="Cambria Math" panose="02040503050406030204" pitchFamily="18" charset="0"/>
                    <a:ea typeface="Cambria Math" panose="02040503050406030204" pitchFamily="18" charset="0"/>
                  </a:rPr>
                  <a:t> = 10.11mm</a:t>
                </a: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8"/>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20"/>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8" name="Rectangle 27"/>
              <p:cNvSpPr/>
              <p:nvPr/>
            </p:nvSpPr>
            <p:spPr>
              <a:xfrm>
                <a:off x="4294163" y="3487031"/>
                <a:ext cx="524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B</m:t>
                      </m:r>
                      <m:r>
                        <a:rPr lang="fr-FR" b="0" i="0" smtClean="0">
                          <a:latin typeface="Cambria Math" panose="02040503050406030204" pitchFamily="18" charset="0"/>
                        </a:rPr>
                        <m:t>′</m:t>
                      </m:r>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4294163" y="3487031"/>
                <a:ext cx="524503" cy="369332"/>
              </a:xfrm>
              <a:prstGeom prst="rect">
                <a:avLst/>
              </a:prstGeom>
              <a:blipFill>
                <a:blip r:embed="rId21"/>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8275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a:solidFill>
                  <a:schemeClr val="accent1"/>
                </a:solidFill>
                <a:latin typeface="Arial" panose="020B0604020202020204" pitchFamily="34" charset="0"/>
                <a:cs typeface="Arial" panose="020B0604020202020204" pitchFamily="34" charset="0"/>
              </a:rPr>
              <a:t>Peut-on calculer la hauteur de l’éolienne avec deux de ces images ?</a:t>
            </a: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a:solidFill>
                      <a:srgbClr val="FF0000"/>
                    </a:solidFill>
                  </a:rPr>
                  <a:t>.</a:t>
                </a: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Mise au point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La </a:t>
            </a:r>
            <a:r>
              <a:rPr lang="fr-FR" sz="1400" dirty="0">
                <a:solidFill>
                  <a:schemeClr val="accent1"/>
                </a:solidFill>
                <a:latin typeface="Arial" panose="020B0604020202020204" pitchFamily="34" charset="0"/>
                <a:cs typeface="Arial" panose="020B0604020202020204" pitchFamily="34" charset="0"/>
              </a:rPr>
              <a:t>mise au point</a:t>
            </a:r>
            <a:r>
              <a:rPr lang="fr-FR" sz="1400" dirty="0">
                <a:latin typeface="Arial" panose="020B0604020202020204" pitchFamily="34" charset="0"/>
                <a:cs typeface="Arial" panose="020B0604020202020204" pitchFamily="34" charset="0"/>
              </a:rPr>
              <a:t> consiste à </a:t>
            </a:r>
            <a:r>
              <a:rPr lang="fr-FR" sz="1400" dirty="0">
                <a:solidFill>
                  <a:schemeClr val="accent1"/>
                </a:solidFill>
                <a:latin typeface="Arial" panose="020B0604020202020204" pitchFamily="34" charset="0"/>
                <a:cs typeface="Arial" panose="020B0604020202020204" pitchFamily="34" charset="0"/>
              </a:rPr>
              <a:t>positionner le capteur</a:t>
            </a:r>
            <a:r>
              <a:rPr lang="fr-FR" sz="1400" dirty="0">
                <a:latin typeface="Arial" panose="020B0604020202020204" pitchFamily="34" charset="0"/>
                <a:cs typeface="Arial" panose="020B0604020202020204" pitchFamily="34" charset="0"/>
              </a:rPr>
              <a:t> à l’endroit où se forme l’</a:t>
            </a:r>
            <a:r>
              <a:rPr lang="fr-FR" sz="1400" dirty="0">
                <a:solidFill>
                  <a:schemeClr val="accent1"/>
                </a:solidFill>
                <a:latin typeface="Arial" panose="020B0604020202020204" pitchFamily="34" charset="0"/>
                <a:cs typeface="Arial" panose="020B0604020202020204" pitchFamily="34" charset="0"/>
              </a:rPr>
              <a:t>image de l’objet</a:t>
            </a:r>
            <a:r>
              <a:rPr lang="fr-FR" sz="1400" dirty="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708777" cy="2134980"/>
            <a:chOff x="922971" y="1488590"/>
            <a:chExt cx="2708777" cy="2134980"/>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7694" y="1488590"/>
              <a:ext cx="263405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a:t>
              </a:r>
              <a:r>
                <a:rPr lang="fr-FR" dirty="0" smtClean="0">
                  <a:latin typeface="Arial" panose="020B0604020202020204" pitchFamily="34" charset="0"/>
                  <a:cs typeface="Arial" panose="020B0604020202020204" pitchFamily="34" charset="0"/>
                </a:rPr>
                <a:t>objet)</a:t>
              </a:r>
              <a:endParaRPr lang="fr-FR" dirty="0">
                <a:latin typeface="Arial" panose="020B0604020202020204" pitchFamily="34" charset="0"/>
                <a:cs typeface="Arial" panose="020B0604020202020204" pitchFamily="34" charset="0"/>
              </a:endParaRP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Flou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L’image observée sur le capteur est floue lorsque le capteur est placé en amont ou en aval de l’image.</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4"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5">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a:solidFill>
                  <a:schemeClr val="accent1"/>
                </a:solidFill>
                <a:latin typeface="Arial" panose="020B0604020202020204" pitchFamily="34" charset="0"/>
                <a:cs typeface="Arial" panose="020B0604020202020204" pitchFamily="34" charset="0"/>
              </a:rPr>
              <a:t>Flou </a:t>
            </a:r>
            <a:r>
              <a:rPr lang="fr-FR" dirty="0">
                <a:latin typeface="Arial" panose="020B0604020202020204" pitchFamily="34" charset="0"/>
                <a:cs typeface="Arial" panose="020B0604020202020204" pitchFamily="34" charset="0"/>
              </a:rPr>
              <a:t>: les rayons issus d’un même point objet ne convergent pas tous dans le même 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Profondeur de champ</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des rayons issus d’un même point sur plusieurs pixels.</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a:solidFill>
                  <a:schemeClr val="accent1"/>
                </a:solidFill>
                <a:latin typeface="Arial" panose="020B0604020202020204" pitchFamily="34" charset="0"/>
                <a:cs typeface="Arial" panose="020B0604020202020204" pitchFamily="34" charset="0"/>
              </a:rPr>
              <a:t>Profondeur de champs:</a:t>
            </a:r>
          </a:p>
          <a:p>
            <a:r>
              <a:rPr lang="fr-FR" sz="1400" dirty="0">
                <a:latin typeface="Arial" panose="020B0604020202020204" pitchFamily="34" charset="0"/>
                <a:cs typeface="Arial" panose="020B0604020202020204" pitchFamily="34" charset="0"/>
              </a:rPr>
              <a:t>C’est 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480"/>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Plus on ferme, plus la profondeur de champ est grande (en supprimant les rayons éloignés du centre optique).</a:t>
            </a:r>
          </a:p>
        </p:txBody>
      </p:sp>
      <p:pic>
        <p:nvPicPr>
          <p:cNvPr id="3" name="Imag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a:t>1 pixel</a:t>
            </a:r>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Aberrations optiques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a:latin typeface="Arial" panose="020B0604020202020204" pitchFamily="34" charset="0"/>
                <a:cs typeface="Arial" panose="020B0604020202020204" pitchFamily="34" charset="0"/>
              </a:rPr>
              <a:t>.</a:t>
            </a:r>
          </a:p>
        </p:txBody>
      </p:sp>
      <p:pic>
        <p:nvPicPr>
          <p:cNvPr id="1026" name="Picture 2" descr="Distorsions géométriques dans la Phoographi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a:latin typeface="Arial" panose="020B0604020202020204" pitchFamily="34" charset="0"/>
                <a:cs typeface="Arial" panose="020B0604020202020204" pitchFamily="34" charset="0"/>
              </a:rPr>
              <a:t>Calibration du système de 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a:t>TP - Images</a:t>
            </a:r>
          </a:p>
          <a:p>
            <a:pPr marL="881063" lvl="2" indent="-342900">
              <a:buFont typeface="+mj-lt"/>
              <a:buAutoNum type="alphaLcParenR"/>
            </a:pPr>
            <a:r>
              <a:rPr lang="fr-FR" b="1" noProof="1"/>
              <a:t>Environnement de développement pour le traitement d’image</a:t>
            </a:r>
          </a:p>
          <a:p>
            <a:pPr marL="881063" lvl="2" indent="-342900">
              <a:buFont typeface="+mj-lt"/>
              <a:buAutoNum type="alphaLcParenR"/>
            </a:pPr>
            <a:r>
              <a:rPr lang="fr-FR" b="1" noProof="1"/>
              <a:t>Utilisation d’une librairie de vision par ordinateur : OpenCV</a:t>
            </a:r>
            <a:endParaRPr lang="fr-FR" b="1" dirty="0"/>
          </a:p>
          <a:p>
            <a:pPr marL="606425" lvl="1" indent="-342900" rtl="0">
              <a:buFont typeface="+mj-lt"/>
              <a:buAutoNum type="arabicPeriod"/>
            </a:pPr>
            <a:r>
              <a:rPr lang="fr-FR" dirty="0"/>
              <a:t>TP - Traitement d’image</a:t>
            </a:r>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191530" y="1443841"/>
            <a:ext cx="5751870" cy="535531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Un </a:t>
            </a:r>
            <a:r>
              <a:rPr lang="fr-FR" b="1" dirty="0">
                <a:latin typeface="Arial" panose="020B0604020202020204" pitchFamily="34" charset="0"/>
                <a:cs typeface="Arial" panose="020B0604020202020204" pitchFamily="34" charset="0"/>
              </a:rPr>
              <a:t>environnement de développement intégré </a:t>
            </a:r>
            <a:r>
              <a:rPr lang="fr-FR" dirty="0">
                <a:latin typeface="Arial" panose="020B0604020202020204" pitchFamily="34" charset="0"/>
                <a:cs typeface="Arial" panose="020B0604020202020204" pitchFamily="34" charset="0"/>
              </a:rPr>
              <a:t>(IDE) est une application logicielle qui aide les programmeurs à développer efficacement du code logiciel ou des algorithmes (par exemple : </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MATLAB, etc</a:t>
            </a:r>
            <a:r>
              <a:rPr lang="fr-FR" dirty="0" smtClean="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Un </a:t>
            </a:r>
            <a:r>
              <a:rPr lang="fr-FR" b="1" dirty="0">
                <a:latin typeface="Arial" panose="020B0604020202020204" pitchFamily="34" charset="0"/>
                <a:cs typeface="Arial" panose="020B0604020202020204" pitchFamily="34" charset="0"/>
              </a:rPr>
              <a:t>langage de programmation </a:t>
            </a:r>
            <a:r>
              <a:rPr lang="fr-FR" dirty="0">
                <a:latin typeface="Arial" panose="020B0604020202020204" pitchFamily="34" charset="0"/>
                <a:cs typeface="Arial" panose="020B0604020202020204" pitchFamily="34" charset="0"/>
              </a:rPr>
              <a:t>pour le pilotage des caméras, des déclencheurs (triggers) et pour le traitement d'images (par exemple : C++, Python, C, etc</a:t>
            </a:r>
            <a:r>
              <a:rPr lang="fr-FR" dirty="0" smtClean="0">
                <a:latin typeface="Arial" panose="020B0604020202020204" pitchFamily="34" charset="0"/>
                <a:cs typeface="Arial" panose="020B0604020202020204" pitchFamily="34" charset="0"/>
              </a:rPr>
              <a:t>.).</a:t>
            </a:r>
          </a:p>
          <a:p>
            <a:pPr algn="just"/>
            <a:endParaRPr lang="fr-FR" dirty="0" smtClean="0">
              <a:latin typeface="Arial" panose="020B0604020202020204" pitchFamily="34" charset="0"/>
              <a:cs typeface="Arial" panose="020B0604020202020204" pitchFamily="34" charset="0"/>
            </a:endParaRPr>
          </a:p>
          <a:p>
            <a:pPr algn="just"/>
            <a:endParaRPr lang="fr-FR" dirty="0" smtClean="0">
              <a:latin typeface="Arial" panose="020B0604020202020204" pitchFamily="34" charset="0"/>
              <a:cs typeface="Arial" panose="020B0604020202020204" pitchFamily="34" charset="0"/>
            </a:endParaRPr>
          </a:p>
          <a:p>
            <a:pPr algn="just"/>
            <a:r>
              <a:rPr lang="fr-FR" b="1" dirty="0" smtClean="0">
                <a:latin typeface="Arial" panose="020B0604020202020204" pitchFamily="34" charset="0"/>
                <a:cs typeface="Arial" panose="020B0604020202020204" pitchFamily="34" charset="0"/>
              </a:rPr>
              <a:t>Outils</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ou </a:t>
            </a:r>
            <a:r>
              <a:rPr lang="fr-FR" b="1" dirty="0" smtClean="0">
                <a:latin typeface="Arial" panose="020B0604020202020204" pitchFamily="34" charset="0"/>
                <a:cs typeface="Arial" panose="020B0604020202020204" pitchFamily="34" charset="0"/>
              </a:rPr>
              <a:t>bibliothèques</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de vision par ordinateur fournissant des fonctionnalités classiques de traitement d'images (lecture/écriture d'images, opérations matricielles, filtres, etc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a:t>
            </a:r>
          </a:p>
          <a:p>
            <a:pPr algn="just"/>
            <a:r>
              <a:rPr lang="fr-FR" dirty="0">
                <a:latin typeface="Arial" panose="020B0604020202020204" pitchFamily="34" charset="0"/>
                <a:cs typeface="Arial" panose="020B0604020202020204" pitchFamily="34" charset="0"/>
              </a:rPr>
              <a:t>			</a:t>
            </a:r>
          </a:p>
          <a:p>
            <a:pPr algn="just"/>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TP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798038"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27625078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cstate="screen">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cstate="screen">
            <a:duotone>
              <a:schemeClr val="accent3">
                <a:shade val="45000"/>
                <a:satMod val="135000"/>
              </a:schemeClr>
              <a:prstClr val="white"/>
            </a:duotone>
            <a:extLst>
              <a:ext uri="{BEBA8EAE-BF5A-486C-A8C5-ECC9F3942E4B}">
                <a14:imgProps xmlns:a14="http://schemas.microsoft.com/office/drawing/2010/main">
                  <a14:imgLayer r:embed="rId15">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Capteurs / triggers</a:t>
            </a:r>
          </a:p>
        </p:txBody>
      </p:sp>
      <p:pic>
        <p:nvPicPr>
          <p:cNvPr id="2049" name="Image 2048"/>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Numérique</a:t>
            </a:r>
            <a:endParaRPr lang="fr-FR" sz="120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Filtres </a:t>
            </a:r>
            <a:r>
              <a:rPr lang="fr-FR" sz="1200" dirty="0" smtClean="0">
                <a:solidFill>
                  <a:schemeClr val="tx1"/>
                </a:solidFill>
                <a:latin typeface="Arial" panose="020B0604020202020204" pitchFamily="34" charset="0"/>
                <a:cs typeface="Arial" panose="020B0604020202020204" pitchFamily="34" charset="0"/>
              </a:rPr>
              <a:t>(chromatiques, polariseurs)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6332</TotalTime>
  <Words>6805</Words>
  <Application>Microsoft Office PowerPoint</Application>
  <PresentationFormat>Grand écran</PresentationFormat>
  <Paragraphs>1154</Paragraphs>
  <Slides>69</Slides>
  <Notes>69</Notes>
  <HiddenSlides>1</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des capteurs existants</vt:lpstr>
      <vt:lpstr>Dynamique de la scène vs dynamique du capteur</vt:lpstr>
      <vt:lpstr>Dynamique de la scène vs dynamique du capteur</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TP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617</cp:revision>
  <dcterms:created xsi:type="dcterms:W3CDTF">2023-10-03T18:03:24Z</dcterms:created>
  <dcterms:modified xsi:type="dcterms:W3CDTF">2024-12-05T16:03:25Z</dcterms:modified>
</cp:coreProperties>
</file>